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3" r:id="rId7"/>
    <p:sldId id="262" r:id="rId8"/>
    <p:sldId id="261" r:id="rId9"/>
    <p:sldId id="264" r:id="rId10"/>
    <p:sldId id="265"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05" autoAdjust="0"/>
    <p:restoredTop sz="94660"/>
  </p:normalViewPr>
  <p:slideViewPr>
    <p:cSldViewPr snapToGrid="0">
      <p:cViewPr varScale="1">
        <p:scale>
          <a:sx n="71" d="100"/>
          <a:sy n="71" d="100"/>
        </p:scale>
        <p:origin x="66" y="828"/>
      </p:cViewPr>
      <p:guideLst/>
    </p:cSldViewPr>
  </p:slideViewPr>
  <p:notesTextViewPr>
    <p:cViewPr>
      <p:scale>
        <a:sx n="1" d="1"/>
        <a:sy n="1" d="1"/>
      </p:scale>
      <p:origin x="0" y="0"/>
    </p:cViewPr>
  </p:notesTextViewPr>
  <p:notesViewPr>
    <p:cSldViewPr snapToGrid="0">
      <p:cViewPr varScale="1">
        <p:scale>
          <a:sx n="74" d="100"/>
          <a:sy n="74" d="100"/>
        </p:scale>
        <p:origin x="212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448E05C-3E7B-4529-94A3-165765E06B91}" type="datetimeFigureOut">
              <a:rPr lang="en-GB" smtClean="0"/>
              <a:t>02/07/18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BA28645-77CC-4960-BA5D-F9497244EAE2}" type="slidenum">
              <a:rPr lang="en-GB" smtClean="0"/>
              <a:t>‹#›</a:t>
            </a:fld>
            <a:endParaRPr lang="en-GB"/>
          </a:p>
        </p:txBody>
      </p:sp>
    </p:spTree>
    <p:extLst>
      <p:ext uri="{BB962C8B-B14F-4D97-AF65-F5344CB8AC3E}">
        <p14:creationId xmlns:p14="http://schemas.microsoft.com/office/powerpoint/2010/main" val="3983382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Introduce self</a:t>
            </a:r>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1</a:t>
            </a:fld>
            <a:endParaRPr lang="en-GB"/>
          </a:p>
        </p:txBody>
      </p:sp>
    </p:spTree>
    <p:extLst>
      <p:ext uri="{BB962C8B-B14F-4D97-AF65-F5344CB8AC3E}">
        <p14:creationId xmlns:p14="http://schemas.microsoft.com/office/powerpoint/2010/main" val="224004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with this in mind how do we want</a:t>
            </a:r>
            <a:r>
              <a:rPr lang="en-GB" baseline="0" dirty="0" smtClean="0"/>
              <a:t> to progress in the future?</a:t>
            </a:r>
          </a:p>
          <a:p>
            <a:endParaRPr lang="en-GB" baseline="0" dirty="0" smtClean="0"/>
          </a:p>
          <a:p>
            <a:r>
              <a:rPr lang="en-GB" dirty="0" smtClean="0"/>
              <a:t>Due to the success of co delivering with the local primary school we are keen</a:t>
            </a:r>
            <a:r>
              <a:rPr lang="en-GB" baseline="0" dirty="0" smtClean="0"/>
              <a:t> to see this expand further with the 8 -13 years programme and replicate with Secondary Schools. This will allow a further increase in the number of 8 - 13 programmes we can offer over the locality meaning we can meet the need/demand in the area. There would also be the potential for programmes to be run at staggered intervals for example: a course could start in September with a further course starting 6 weeks later. The feasibility of this would have to be explored due to the impacts of school holidays and whether this would impact negatively on the retention rates of courses. </a:t>
            </a:r>
          </a:p>
          <a:p>
            <a:endParaRPr lang="en-GB" baseline="0" dirty="0" smtClean="0"/>
          </a:p>
          <a:p>
            <a:r>
              <a:rPr lang="en-GB" baseline="0" dirty="0" smtClean="0"/>
              <a:t>Working closer with colleagues in the voluntary sector. This will increase the number of experienced facilitators who can support sessions. </a:t>
            </a:r>
          </a:p>
          <a:p>
            <a:endParaRPr lang="en-GB" baseline="0" dirty="0" smtClean="0"/>
          </a:p>
          <a:p>
            <a:r>
              <a:rPr lang="en-GB" baseline="0" dirty="0" smtClean="0"/>
              <a:t>This will be something we develop within the LCP working group.</a:t>
            </a:r>
            <a:endParaRPr lang="en-GB" dirty="0" smtClean="0"/>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10</a:t>
            </a:fld>
            <a:endParaRPr lang="en-GB"/>
          </a:p>
        </p:txBody>
      </p:sp>
    </p:spTree>
    <p:extLst>
      <p:ext uri="{BB962C8B-B14F-4D97-AF65-F5344CB8AC3E}">
        <p14:creationId xmlns:p14="http://schemas.microsoft.com/office/powerpoint/2010/main" val="786285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Key themes were decided by South</a:t>
            </a:r>
            <a:r>
              <a:rPr lang="en-GB" baseline="0" dirty="0" smtClean="0"/>
              <a:t> Derbyshire and South Dales</a:t>
            </a:r>
            <a:r>
              <a:rPr lang="en-GB" dirty="0" smtClean="0"/>
              <a:t> LCP members approximately 2 years and one of those was family</a:t>
            </a:r>
            <a:r>
              <a:rPr lang="en-GB" baseline="0" dirty="0" smtClean="0"/>
              <a:t> support with an emphasis on improving parenting skills. LCP members used the toolkit for identifying locality need which showed at the time out of 1096 referrals made to service, 400 of these were for parenting support (36%). This evidenced an area of need for support in developing positive parenting skills that could be met more efficiently in a group delivery model (as outlined in NICE guidelines) than on a 1:1 basis.</a:t>
            </a:r>
          </a:p>
          <a:p>
            <a:endParaRPr lang="en-GB" baseline="0" dirty="0" smtClean="0"/>
          </a:p>
          <a:p>
            <a:r>
              <a:rPr lang="en-GB" baseline="0" dirty="0" smtClean="0"/>
              <a:t>There had been a  successful delivery of the evidence based Incredible Years programme within the South Derbyshire and South Dales locality for both the 2-8 and 8-13 year old programmes.  This led to the then working group lead to secure funding through Public Health to provide multi-agency training. </a:t>
            </a:r>
          </a:p>
          <a:p>
            <a:endParaRPr lang="en-GB" baseline="0" dirty="0" smtClean="0"/>
          </a:p>
          <a:p>
            <a:r>
              <a:rPr lang="en-GB" baseline="0" dirty="0" smtClean="0"/>
              <a:t>The offer was made to members of the LCP to attend the training and this was attended by </a:t>
            </a:r>
            <a:r>
              <a:rPr lang="en-GB" baseline="0" dirty="0" err="1" smtClean="0"/>
              <a:t>Homestart</a:t>
            </a:r>
            <a:r>
              <a:rPr lang="en-GB" baseline="0" dirty="0" smtClean="0"/>
              <a:t>, Schools, the Police and DCC Staff members. </a:t>
            </a:r>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2</a:t>
            </a:fld>
            <a:endParaRPr lang="en-GB"/>
          </a:p>
        </p:txBody>
      </p:sp>
    </p:spTree>
    <p:extLst>
      <p:ext uri="{BB962C8B-B14F-4D97-AF65-F5344CB8AC3E}">
        <p14:creationId xmlns:p14="http://schemas.microsoft.com/office/powerpoint/2010/main" val="264771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3920" y="4777194"/>
            <a:ext cx="6153685" cy="4888216"/>
          </a:xfrm>
        </p:spPr>
        <p:txBody>
          <a:bodyPr/>
          <a:lstStyle/>
          <a:p>
            <a:r>
              <a:rPr lang="en-GB" sz="1100" dirty="0" smtClean="0"/>
              <a:t>Partners attending the training has increased the capacity for programmes being run in the area</a:t>
            </a:r>
            <a:r>
              <a:rPr lang="en-GB" sz="1100" baseline="0" dirty="0" smtClean="0"/>
              <a:t>, some of which have been co delivered between MAT and School staff. For example:</a:t>
            </a:r>
          </a:p>
          <a:p>
            <a:r>
              <a:rPr lang="en-GB" sz="1100" baseline="0" dirty="0" smtClean="0"/>
              <a:t>In the </a:t>
            </a:r>
            <a:r>
              <a:rPr lang="en-GB" sz="1100" baseline="0" dirty="0" err="1" smtClean="0"/>
              <a:t>Etwall</a:t>
            </a:r>
            <a:r>
              <a:rPr lang="en-GB" sz="1100" baseline="0" dirty="0" smtClean="0"/>
              <a:t> area the assistant head, pastoral lead and School nurse attended the training and after co- delivering with MAT staff (facilitators are required to deliver the first programme with an experienced facilitator) are now delivering the Incredible Years themselves within the setting. </a:t>
            </a:r>
          </a:p>
          <a:p>
            <a:r>
              <a:rPr lang="en-GB" sz="1100" baseline="0" dirty="0" smtClean="0"/>
              <a:t>Current examples of partnership working with LCP members:</a:t>
            </a:r>
            <a:endParaRPr lang="en-GB" sz="1100" dirty="0" smtClean="0"/>
          </a:p>
          <a:p>
            <a:pPr marL="171450" indent="-171450">
              <a:buFont typeface="Arial" panose="020B0604020202020204" pitchFamily="34" charset="0"/>
              <a:buChar char="•"/>
            </a:pPr>
            <a:r>
              <a:rPr lang="en-GB" sz="1100" dirty="0" smtClean="0"/>
              <a:t>The Elms centre is co</a:t>
            </a:r>
            <a:r>
              <a:rPr lang="en-GB" sz="1100" baseline="0" dirty="0" smtClean="0"/>
              <a:t> facilitated by Tina </a:t>
            </a:r>
            <a:r>
              <a:rPr lang="en-GB" sz="1100" baseline="0" dirty="0" err="1" smtClean="0"/>
              <a:t>Arckless</a:t>
            </a:r>
            <a:r>
              <a:rPr lang="en-GB" sz="1100" baseline="0" dirty="0" smtClean="0"/>
              <a:t> from </a:t>
            </a:r>
            <a:r>
              <a:rPr lang="en-GB" sz="1100" baseline="0" dirty="0" err="1" smtClean="0"/>
              <a:t>Elmsleigh</a:t>
            </a:r>
            <a:r>
              <a:rPr lang="en-GB" sz="1100" baseline="0" dirty="0" smtClean="0"/>
              <a:t> School and MAT staff member. This is a 2-8 programme.</a:t>
            </a:r>
          </a:p>
          <a:p>
            <a:pPr marL="171450" indent="-171450">
              <a:buFont typeface="Arial" panose="020B0604020202020204" pitchFamily="34" charset="0"/>
              <a:buChar char="•"/>
            </a:pPr>
            <a:r>
              <a:rPr lang="en-GB" sz="1100" baseline="0" dirty="0" err="1" smtClean="0"/>
              <a:t>Fairmeadows</a:t>
            </a:r>
            <a:r>
              <a:rPr lang="en-GB" sz="1100" baseline="0" dirty="0" smtClean="0"/>
              <a:t> School is again delivered with colleagues from </a:t>
            </a:r>
            <a:r>
              <a:rPr lang="en-GB" sz="1100" baseline="0" dirty="0" err="1" smtClean="0"/>
              <a:t>Fairmeadows</a:t>
            </a:r>
            <a:r>
              <a:rPr lang="en-GB" sz="1100" baseline="0" dirty="0" smtClean="0"/>
              <a:t> school. This is also a 2-8 programme.</a:t>
            </a:r>
          </a:p>
          <a:p>
            <a:pPr marL="171450" indent="-171450">
              <a:buFont typeface="Arial" panose="020B0604020202020204" pitchFamily="34" charset="0"/>
              <a:buChar char="•"/>
            </a:pPr>
            <a:r>
              <a:rPr lang="en-GB" sz="1100" baseline="0" dirty="0" smtClean="0"/>
              <a:t>Woodville Youth Centre is an 8 -13 year programme delivered by two MAT staff members. </a:t>
            </a:r>
          </a:p>
          <a:p>
            <a:pPr marL="171450" indent="-171450">
              <a:buFont typeface="Arial" panose="020B0604020202020204" pitchFamily="34" charset="0"/>
              <a:buChar char="•"/>
            </a:pPr>
            <a:r>
              <a:rPr lang="en-GB" sz="1100" baseline="0" dirty="0" smtClean="0"/>
              <a:t>All of which were over subscribed and necessitated a waiting list.</a:t>
            </a:r>
          </a:p>
          <a:p>
            <a:r>
              <a:rPr lang="en-GB" sz="1100" baseline="0" dirty="0" smtClean="0"/>
              <a:t>Completed Programmes:</a:t>
            </a:r>
          </a:p>
          <a:p>
            <a:pPr marL="171450" indent="-171450">
              <a:buFont typeface="Arial" panose="020B0604020202020204" pitchFamily="34" charset="0"/>
              <a:buChar char="•"/>
            </a:pPr>
            <a:r>
              <a:rPr lang="en-GB" sz="1100" baseline="0" dirty="0" smtClean="0"/>
              <a:t>Woodville children’s centre completed on 24</a:t>
            </a:r>
            <a:r>
              <a:rPr lang="en-GB" sz="1100" baseline="30000" dirty="0" smtClean="0"/>
              <a:t>th</a:t>
            </a:r>
            <a:r>
              <a:rPr lang="en-GB" sz="1100" baseline="0" dirty="0" smtClean="0"/>
              <a:t> April and was co delivered with staff from Woodville School.</a:t>
            </a:r>
          </a:p>
          <a:p>
            <a:pPr marL="171450" indent="-171450">
              <a:buFont typeface="Arial" panose="020B0604020202020204" pitchFamily="34" charset="0"/>
              <a:buChar char="•"/>
            </a:pPr>
            <a:r>
              <a:rPr lang="en-GB" sz="1100" baseline="0" dirty="0" smtClean="0"/>
              <a:t>Hilton Primary have delivered 2 programmes and have had a waiting list on both occasions. </a:t>
            </a:r>
          </a:p>
          <a:p>
            <a:pPr marL="171450" indent="-171450">
              <a:buFont typeface="Arial" panose="020B0604020202020204" pitchFamily="34" charset="0"/>
              <a:buChar char="•"/>
            </a:pPr>
            <a:r>
              <a:rPr lang="en-GB" sz="1100" baseline="0" dirty="0" smtClean="0"/>
              <a:t>Partner feedback – Schools have shared that running the programmes have meant they are able to offer support to families before there is an escalation of need and referral into service having the potential to reduce the referral rate for Children’s Services.</a:t>
            </a:r>
          </a:p>
          <a:p>
            <a:pPr marL="171450" indent="-171450">
              <a:buFont typeface="Arial" panose="020B0604020202020204" pitchFamily="34" charset="0"/>
              <a:buChar char="•"/>
            </a:pPr>
            <a:r>
              <a:rPr lang="en-GB" sz="1100" baseline="0" dirty="0" smtClean="0"/>
              <a:t>We are awaiting the statistical outcomes of the recent programmes as some of these have only recently finished and others are still running. However previous courses show us reductions in the behaviours experienced by families and conversely improvements in parental mental wellbeing. </a:t>
            </a:r>
          </a:p>
          <a:p>
            <a:pPr lvl="0">
              <a:defRPr/>
            </a:pPr>
            <a:r>
              <a:rPr lang="en-GB" sz="1100" dirty="0"/>
              <a:t>The approach taken by the LCP is a good example of a community empowerment </a:t>
            </a:r>
            <a:r>
              <a:rPr lang="en-GB" sz="1100" dirty="0" smtClean="0"/>
              <a:t>model</a:t>
            </a:r>
            <a:endParaRPr lang="en-GB" sz="1100" dirty="0"/>
          </a:p>
          <a:p>
            <a:pPr lvl="0">
              <a:defRPr/>
            </a:pPr>
            <a:r>
              <a:rPr lang="en-GB" sz="1100" dirty="0"/>
              <a:t>The LCP provides a steer to tasking groups who have been able to build capacity within the community in the locality. The training has meant that we are able to target the vulnerable population in our area and work collaboratively with partners  to increase the accessibility, appropriateness of service and responsiveness to the vulnerable population.</a:t>
            </a:r>
          </a:p>
          <a:p>
            <a:pPr marL="171450" indent="-171450">
              <a:buFont typeface="Arial" panose="020B0604020202020204" pitchFamily="34" charset="0"/>
              <a:buChar char="•"/>
            </a:pPr>
            <a:endParaRPr lang="en-GB" dirty="0" smtClean="0"/>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3</a:t>
            </a:fld>
            <a:endParaRPr lang="en-GB"/>
          </a:p>
        </p:txBody>
      </p:sp>
    </p:spTree>
    <p:extLst>
      <p:ext uri="{BB962C8B-B14F-4D97-AF65-F5344CB8AC3E}">
        <p14:creationId xmlns:p14="http://schemas.microsoft.com/office/powerpoint/2010/main" val="1991069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77195"/>
            <a:ext cx="5438140" cy="4418007"/>
          </a:xfrm>
        </p:spPr>
        <p:txBody>
          <a:bodyPr/>
          <a:lstStyle/>
          <a:p>
            <a:r>
              <a:rPr lang="en-GB" dirty="0">
                <a:latin typeface="Arial" panose="020B0604020202020204" pitchFamily="34" charset="0"/>
                <a:cs typeface="Arial" panose="020B0604020202020204" pitchFamily="34" charset="0"/>
              </a:rPr>
              <a:t>What is the incredible years?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Incredible Years  is a 12-15 week programme aimed at helping parents to find different ways to manage their children’s challenging behaviour, from 2 year olds to teenagers</a:t>
            </a:r>
          </a:p>
          <a:p>
            <a:endParaRPr lang="en-GB" u="sng" dirty="0">
              <a:latin typeface="Arial" panose="020B0604020202020204" pitchFamily="34" charset="0"/>
              <a:cs typeface="Arial" panose="020B0604020202020204" pitchFamily="34" charset="0"/>
            </a:endParaRPr>
          </a:p>
          <a:p>
            <a:r>
              <a:rPr lang="en-GB" u="sng" dirty="0">
                <a:latin typeface="Arial" panose="020B0604020202020204" pitchFamily="34" charset="0"/>
                <a:cs typeface="Arial" panose="020B0604020202020204" pitchFamily="34" charset="0"/>
              </a:rPr>
              <a:t>IT IS NOT:</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 magic wand to solve all parent’s problems</a:t>
            </a:r>
          </a:p>
          <a:p>
            <a:r>
              <a:rPr lang="en-GB" dirty="0">
                <a:latin typeface="Arial" panose="020B0604020202020204" pitchFamily="34" charset="0"/>
                <a:cs typeface="Arial" panose="020B0604020202020204" pitchFamily="34" charset="0"/>
              </a:rPr>
              <a:t>Someone telling parents what to do</a:t>
            </a:r>
          </a:p>
          <a:p>
            <a:r>
              <a:rPr lang="en-GB" dirty="0">
                <a:latin typeface="Arial" panose="020B0604020202020204" pitchFamily="34" charset="0"/>
                <a:cs typeface="Arial" panose="020B0604020202020204" pitchFamily="34" charset="0"/>
              </a:rPr>
              <a:t>For ‘bad’ parents!</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Incredible years is a chance to meet other parents and collaboratively to share and try new ideas in a friendly, confidential and supportive environment. </a:t>
            </a:r>
          </a:p>
          <a:p>
            <a:r>
              <a:rPr lang="en-GB" dirty="0">
                <a:latin typeface="Arial" panose="020B0604020202020204" pitchFamily="34" charset="0"/>
                <a:cs typeface="Arial" panose="020B0604020202020204" pitchFamily="34" charset="0"/>
              </a:rPr>
              <a:t> </a:t>
            </a:r>
          </a:p>
          <a:p>
            <a:r>
              <a:rPr lang="en-GB" u="sng" dirty="0">
                <a:latin typeface="Arial" panose="020B0604020202020204" pitchFamily="34" charset="0"/>
                <a:cs typeface="Arial" panose="020B0604020202020204" pitchFamily="34" charset="0"/>
              </a:rPr>
              <a:t>In the group we talk about:</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Making the time they spend with their children enjoyable – special time</a:t>
            </a:r>
          </a:p>
          <a:p>
            <a:r>
              <a:rPr lang="en-GB" dirty="0">
                <a:latin typeface="Arial" panose="020B0604020202020204" pitchFamily="34" charset="0"/>
                <a:cs typeface="Arial" panose="020B0604020202020204" pitchFamily="34" charset="0"/>
              </a:rPr>
              <a:t> Ways to encourage their child’s learning and development – using coaching</a:t>
            </a:r>
          </a:p>
          <a:p>
            <a:r>
              <a:rPr lang="en-GB" dirty="0">
                <a:latin typeface="Arial" panose="020B0604020202020204" pitchFamily="34" charset="0"/>
                <a:cs typeface="Arial" panose="020B0604020202020204" pitchFamily="34" charset="0"/>
              </a:rPr>
              <a:t> Building their child’s confidence - using praise</a:t>
            </a:r>
          </a:p>
          <a:p>
            <a:r>
              <a:rPr lang="en-GB" dirty="0">
                <a:latin typeface="Arial" panose="020B0604020202020204" pitchFamily="34" charset="0"/>
                <a:cs typeface="Arial" panose="020B0604020202020204" pitchFamily="34" charset="0"/>
              </a:rPr>
              <a:t> Managing challenging behaviour – including using thoughts, feelings and behaviour cycle</a:t>
            </a:r>
          </a:p>
          <a:p>
            <a:r>
              <a:rPr lang="en-GB" dirty="0">
                <a:latin typeface="Arial" panose="020B0604020202020204" pitchFamily="34" charset="0"/>
                <a:cs typeface="Arial" panose="020B0604020202020204" pitchFamily="34" charset="0"/>
              </a:rPr>
              <a:t> Managing their own emotions and stress – self-talk</a:t>
            </a:r>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4</a:t>
            </a:fld>
            <a:endParaRPr lang="en-GB"/>
          </a:p>
        </p:txBody>
      </p:sp>
    </p:spTree>
    <p:extLst>
      <p:ext uri="{BB962C8B-B14F-4D97-AF65-F5344CB8AC3E}">
        <p14:creationId xmlns:p14="http://schemas.microsoft.com/office/powerpoint/2010/main" val="506208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7" y="4591071"/>
            <a:ext cx="5688581" cy="5165769"/>
          </a:xfrm>
        </p:spPr>
        <p:txBody>
          <a:bodyPr/>
          <a:lstStyle/>
          <a:p>
            <a:pPr>
              <a:defRPr/>
            </a:pPr>
            <a:r>
              <a:rPr lang="en-GB" dirty="0" smtClean="0"/>
              <a:t>Dr Carolyn </a:t>
            </a:r>
            <a:r>
              <a:rPr lang="en-GB" dirty="0"/>
              <a:t>Webster-Stratton began developing and researching the Incredible Years Series of Child, Parent and Teacher programmes over thirty years ago. They are founded on </a:t>
            </a:r>
            <a:r>
              <a:rPr lang="en-GB" dirty="0" err="1"/>
              <a:t>Pattersons</a:t>
            </a:r>
            <a:r>
              <a:rPr lang="en-GB" dirty="0"/>
              <a:t> social learning theory, Bowlby’s attachment theory and Bandura’s modelling and self-efficacy theory.</a:t>
            </a:r>
          </a:p>
          <a:p>
            <a:pPr>
              <a:defRPr/>
            </a:pPr>
            <a:r>
              <a:rPr lang="en-GB" i="1" dirty="0"/>
              <a:t>There have been 8 randomized control group studies carried out by the developer and 6 RCT’s by independent investigators to evaluate the effectiveness of intervention programs for promoting social and emotional competence, school readiness skills and preventing conduct problems in high risk populations. She has also evaluated teacher, parent and child treatment programs for children diagnosed with Oppositional Defiant Disorder, Conduct Disorder and ADHD. </a:t>
            </a:r>
            <a:endParaRPr lang="en-GB" dirty="0"/>
          </a:p>
          <a:p>
            <a:pPr>
              <a:defRPr/>
            </a:pPr>
            <a:r>
              <a:rPr lang="en-GB" dirty="0"/>
              <a:t>The Incredible Years programmes have been delivered in more than twenty four countries and within the UK, a large number of local and health authorities have adopted the programme. Derbyshire County Council adopted the programme a number of years ago delivering it countywide through children’s centres and other partner agencies as “Positive Parents”. </a:t>
            </a:r>
          </a:p>
          <a:p>
            <a:r>
              <a:rPr lang="en-GB" dirty="0"/>
              <a:t>The parent programmes focus on </a:t>
            </a:r>
            <a:r>
              <a:rPr lang="en-GB" b="1" dirty="0"/>
              <a:t>strengthening parent-child interactions and attachment</a:t>
            </a:r>
            <a:r>
              <a:rPr lang="en-GB" dirty="0"/>
              <a:t>, </a:t>
            </a:r>
            <a:r>
              <a:rPr lang="en-GB" b="1" dirty="0"/>
              <a:t>reducing harsh discipline </a:t>
            </a:r>
            <a:r>
              <a:rPr lang="en-GB" dirty="0"/>
              <a:t>and fostering parents’ ability to </a:t>
            </a:r>
            <a:r>
              <a:rPr lang="en-GB" b="1" dirty="0"/>
              <a:t>promote children’s social, emotional and language development</a:t>
            </a:r>
            <a:r>
              <a:rPr lang="en-GB" dirty="0"/>
              <a:t>. The long term goal is ultimately to reduce anti-social behaviours and promote academic success.</a:t>
            </a:r>
          </a:p>
          <a:p>
            <a:r>
              <a:rPr lang="en-GB" dirty="0"/>
              <a:t>Evidence from across the world shows the programmes have </a:t>
            </a:r>
            <a:r>
              <a:rPr lang="en-GB" b="1" dirty="0"/>
              <a:t>improved behaviours of up to 80% of the children of participating parents</a:t>
            </a:r>
            <a:r>
              <a:rPr lang="en-GB" dirty="0"/>
              <a:t>. If left unchecked, these behaviours could lead to children being at  greater risk in teenage years / early adulthood of unemployment, mental health problems, substance  </a:t>
            </a:r>
            <a:r>
              <a:rPr lang="en-GB" dirty="0" err="1"/>
              <a:t>mis</a:t>
            </a:r>
            <a:r>
              <a:rPr lang="en-GB" dirty="0"/>
              <a:t>-use, teenage pregnancy/ fatherhood, anti-social/ offending   behaviour, higher rates of domestic   violence and shortened life expectancy.</a:t>
            </a:r>
          </a:p>
          <a:p>
            <a:r>
              <a:rPr lang="en-GB" dirty="0"/>
              <a:t>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5</a:t>
            </a:fld>
            <a:endParaRPr lang="en-GB"/>
          </a:p>
        </p:txBody>
      </p:sp>
    </p:spTree>
    <p:extLst>
      <p:ext uri="{BB962C8B-B14F-4D97-AF65-F5344CB8AC3E}">
        <p14:creationId xmlns:p14="http://schemas.microsoft.com/office/powerpoint/2010/main" val="3586743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Brief</a:t>
            </a:r>
            <a:r>
              <a:rPr lang="en-GB" baseline="0" dirty="0" smtClean="0"/>
              <a:t> overview of the pyramid</a:t>
            </a:r>
          </a:p>
          <a:p>
            <a:r>
              <a:rPr lang="en-GB" baseline="0" dirty="0" smtClean="0"/>
              <a:t>Hi-light first half of programme (6- ? Weeks) are spent developing and strengthening  relationship / bond between parent and child. Evidence has shown that the strength and consistency in relationship reduces incidences of negative behaviour in child thus resulting in less need for harsh discipline. Most parents will see a difference in their child’s responses within first 4-6 weeks if they are practicing the guidance given. </a:t>
            </a:r>
          </a:p>
          <a:p>
            <a:r>
              <a:rPr lang="en-GB" baseline="0" dirty="0" smtClean="0"/>
              <a:t>Boundary setting and consequences are covered in final 6 – 12 or 15 Weeks of programme.  (dependant on the length of the course being run).</a:t>
            </a:r>
          </a:p>
          <a:p>
            <a:endParaRPr lang="en-GB" baseline="0" dirty="0" smtClean="0"/>
          </a:p>
          <a:p>
            <a:r>
              <a:rPr lang="en-GB" baseline="0" dirty="0" smtClean="0"/>
              <a:t>One of the fundamental key aspects of this programme is the collaborative working of the group. The leaders are purely facilitators of the devised programme; the parents find the answers through working together and supporting each other. This means that the parents have got to want to be there and that they are willing to practice at home the principles given.</a:t>
            </a:r>
            <a:endParaRPr lang="en-GB" dirty="0" smtClean="0"/>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6</a:t>
            </a:fld>
            <a:endParaRPr lang="en-GB"/>
          </a:p>
        </p:txBody>
      </p:sp>
    </p:spTree>
    <p:extLst>
      <p:ext uri="{BB962C8B-B14F-4D97-AF65-F5344CB8AC3E}">
        <p14:creationId xmlns:p14="http://schemas.microsoft.com/office/powerpoint/2010/main" val="96483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Rom’s are completed pre</a:t>
            </a:r>
            <a:r>
              <a:rPr lang="en-GB" baseline="0" dirty="0" smtClean="0"/>
              <a:t> and post course to identify the distance travelled for each attendees:</a:t>
            </a:r>
          </a:p>
          <a:p>
            <a:endParaRPr lang="en-GB" baseline="0" dirty="0" smtClean="0"/>
          </a:p>
          <a:p>
            <a:r>
              <a:rPr lang="en-GB" baseline="0" dirty="0" smtClean="0"/>
              <a:t>SDQ – is a brief emotional and behavioural screening questionnaire for use with 3 – 16 year olds. Parents complete this to identify how they view the behaviours for their child.</a:t>
            </a:r>
          </a:p>
          <a:p>
            <a:endParaRPr lang="en-GB" baseline="0" dirty="0" smtClean="0"/>
          </a:p>
          <a:p>
            <a:r>
              <a:rPr lang="en-GB" baseline="0" dirty="0" smtClean="0"/>
              <a:t>Warwick Edinburgh Mental Wellbeing – This monitors the mental well-being of the adult attending the course covering the feeling and functioning aspects of mental wellbeing.</a:t>
            </a:r>
          </a:p>
          <a:p>
            <a:endParaRPr lang="en-GB" baseline="0" dirty="0" smtClean="0"/>
          </a:p>
          <a:p>
            <a:r>
              <a:rPr lang="en-GB" baseline="0" dirty="0" smtClean="0"/>
              <a:t>Parenting Scale – this looks at how parents parent using 3 subscales that look at laxness (Inconsistent parenting), over reactivity (harsh or punitive parenting) and hostility (the extent a parent hits, curses or insults their child).</a:t>
            </a:r>
            <a:endParaRPr lang="en-GB" dirty="0" smtClean="0"/>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7</a:t>
            </a:fld>
            <a:endParaRPr lang="en-GB"/>
          </a:p>
        </p:txBody>
      </p:sp>
    </p:spTree>
    <p:extLst>
      <p:ext uri="{BB962C8B-B14F-4D97-AF65-F5344CB8AC3E}">
        <p14:creationId xmlns:p14="http://schemas.microsoft.com/office/powerpoint/2010/main" val="19701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In South Derbyshire, parents who have already completed the programme say:</a:t>
            </a:r>
          </a:p>
          <a:p>
            <a:r>
              <a:rPr lang="en-GB" dirty="0">
                <a:latin typeface="Arial" panose="020B0604020202020204" pitchFamily="34" charset="0"/>
                <a:cs typeface="Arial" panose="020B0604020202020204" pitchFamily="34" charset="0"/>
              </a:rPr>
              <a:t> “Amazing”                               </a:t>
            </a:r>
          </a:p>
          <a:p>
            <a:r>
              <a:rPr lang="en-GB" dirty="0">
                <a:latin typeface="Arial" panose="020B0604020202020204" pitchFamily="34" charset="0"/>
                <a:cs typeface="Arial" panose="020B0604020202020204" pitchFamily="34" charset="0"/>
              </a:rPr>
              <a:t>“Life-changing”                              </a:t>
            </a:r>
          </a:p>
          <a:p>
            <a:r>
              <a:rPr lang="en-GB" dirty="0">
                <a:latin typeface="Arial" panose="020B0604020202020204" pitchFamily="34" charset="0"/>
                <a:cs typeface="Arial" panose="020B0604020202020204" pitchFamily="34" charset="0"/>
              </a:rPr>
              <a:t>“The violent strops have stopped” </a:t>
            </a:r>
          </a:p>
          <a:p>
            <a:r>
              <a:rPr lang="en-GB" dirty="0">
                <a:latin typeface="Arial" panose="020B0604020202020204" pitchFamily="34" charset="0"/>
                <a:cs typeface="Arial" panose="020B0604020202020204" pitchFamily="34" charset="0"/>
              </a:rPr>
              <a:t>“Life is so much better. We get on a lot better than we ever have.”				</a:t>
            </a:r>
          </a:p>
          <a:p>
            <a:r>
              <a:rPr lang="en-GB" dirty="0">
                <a:latin typeface="Arial" panose="020B0604020202020204" pitchFamily="34" charset="0"/>
                <a:cs typeface="Arial" panose="020B0604020202020204" pitchFamily="34" charset="0"/>
              </a:rPr>
              <a:t>“I couldn’t go back to how I was.”</a:t>
            </a:r>
          </a:p>
          <a:p>
            <a:r>
              <a:rPr lang="en-GB" dirty="0">
                <a:latin typeface="Arial" panose="020B0604020202020204" pitchFamily="34" charset="0"/>
                <a:cs typeface="Arial" panose="020B0604020202020204" pitchFamily="34" charset="0"/>
              </a:rPr>
              <a:t>“I felt at ease all the time and relaxed (during the programme).”</a:t>
            </a:r>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8</a:t>
            </a:fld>
            <a:endParaRPr lang="en-GB"/>
          </a:p>
        </p:txBody>
      </p:sp>
    </p:spTree>
    <p:extLst>
      <p:ext uri="{BB962C8B-B14F-4D97-AF65-F5344CB8AC3E}">
        <p14:creationId xmlns:p14="http://schemas.microsoft.com/office/powerpoint/2010/main" val="4049206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Handout on the tables/in</a:t>
            </a:r>
            <a:r>
              <a:rPr lang="en-GB" baseline="0" dirty="0" smtClean="0"/>
              <a:t> your packs of the parent of an eight year old female who completed the Incredible Years course and her experience. </a:t>
            </a:r>
            <a:endParaRPr lang="en-GB" dirty="0" smtClean="0"/>
          </a:p>
          <a:p>
            <a:endParaRPr lang="en-GB" dirty="0"/>
          </a:p>
        </p:txBody>
      </p:sp>
      <p:sp>
        <p:nvSpPr>
          <p:cNvPr id="4" name="Slide Number Placeholder 3"/>
          <p:cNvSpPr>
            <a:spLocks noGrp="1"/>
          </p:cNvSpPr>
          <p:nvPr>
            <p:ph type="sldNum" sz="quarter" idx="10"/>
          </p:nvPr>
        </p:nvSpPr>
        <p:spPr/>
        <p:txBody>
          <a:bodyPr/>
          <a:lstStyle/>
          <a:p>
            <a:fld id="{5BA28645-77CC-4960-BA5D-F9497244EAE2}" type="slidenum">
              <a:rPr lang="en-GB" smtClean="0"/>
              <a:t>9</a:t>
            </a:fld>
            <a:endParaRPr lang="en-GB"/>
          </a:p>
        </p:txBody>
      </p:sp>
    </p:spTree>
    <p:extLst>
      <p:ext uri="{BB962C8B-B14F-4D97-AF65-F5344CB8AC3E}">
        <p14:creationId xmlns:p14="http://schemas.microsoft.com/office/powerpoint/2010/main" val="38505940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43953"/>
            <a:ext cx="9144000" cy="146601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pic>
        <p:nvPicPr>
          <p:cNvPr id="7" name="Picture 6" descr="C:\Users\A2701921\Downloads\5.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7484" y="578223"/>
            <a:ext cx="10206316" cy="1237129"/>
          </a:xfrm>
          <a:prstGeom prst="rect">
            <a:avLst/>
          </a:prstGeom>
          <a:noFill/>
          <a:ln>
            <a:noFill/>
          </a:ln>
        </p:spPr>
      </p:pic>
    </p:spTree>
    <p:extLst>
      <p:ext uri="{BB962C8B-B14F-4D97-AF65-F5344CB8AC3E}">
        <p14:creationId xmlns:p14="http://schemas.microsoft.com/office/powerpoint/2010/main" val="25272703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CB5F52-C9AF-4FB5-996D-AB716DE45ED7}" type="datetimeFigureOut">
              <a:rPr lang="en-GB" smtClean="0"/>
              <a:t>02/07/18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527903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CB5F52-C9AF-4FB5-996D-AB716DE45ED7}" type="datetimeFigureOut">
              <a:rPr lang="en-GB" smtClean="0"/>
              <a:t>02/07/18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1960983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575360"/>
            <a:ext cx="10515600" cy="1325563"/>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838200" y="3173505"/>
            <a:ext cx="10515600" cy="3003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9" name="Picture 8" descr="C:\Users\A2701921\Downloads\5.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7484" y="338231"/>
            <a:ext cx="10206316" cy="1237129"/>
          </a:xfrm>
          <a:prstGeom prst="rect">
            <a:avLst/>
          </a:prstGeom>
          <a:noFill/>
          <a:ln>
            <a:noFill/>
          </a:ln>
        </p:spPr>
      </p:pic>
    </p:spTree>
    <p:extLst>
      <p:ext uri="{BB962C8B-B14F-4D97-AF65-F5344CB8AC3E}">
        <p14:creationId xmlns:p14="http://schemas.microsoft.com/office/powerpoint/2010/main" val="5780701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CB5F52-C9AF-4FB5-996D-AB716DE45ED7}" type="datetimeFigureOut">
              <a:rPr lang="en-GB" smtClean="0"/>
              <a:t>02/07/18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3663300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CB5F52-C9AF-4FB5-996D-AB716DE45ED7}" type="datetimeFigureOut">
              <a:rPr lang="en-GB" smtClean="0"/>
              <a:t>02/07/18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1775545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CB5F52-C9AF-4FB5-996D-AB716DE45ED7}" type="datetimeFigureOut">
              <a:rPr lang="en-GB" smtClean="0"/>
              <a:t>02/07/18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28843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CB5F52-C9AF-4FB5-996D-AB716DE45ED7}" type="datetimeFigureOut">
              <a:rPr lang="en-GB" smtClean="0"/>
              <a:t>02/07/18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258616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B5F52-C9AF-4FB5-996D-AB716DE45ED7}" type="datetimeFigureOut">
              <a:rPr lang="en-GB" smtClean="0"/>
              <a:t>02/07/18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1174288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B5F52-C9AF-4FB5-996D-AB716DE45ED7}" type="datetimeFigureOut">
              <a:rPr lang="en-GB" smtClean="0"/>
              <a:t>02/07/18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303898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B5F52-C9AF-4FB5-996D-AB716DE45ED7}" type="datetimeFigureOut">
              <a:rPr lang="en-GB" smtClean="0"/>
              <a:t>02/07/18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3469278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B5F52-C9AF-4FB5-996D-AB716DE45ED7}" type="datetimeFigureOut">
              <a:rPr lang="en-GB" smtClean="0"/>
              <a:t>02/07/18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A1ECF-18B3-4DEC-9F0D-E8B3C6BD0B46}" type="slidenum">
              <a:rPr lang="en-GB" smtClean="0"/>
              <a:t>‹#›</a:t>
            </a:fld>
            <a:endParaRPr lang="en-GB"/>
          </a:p>
        </p:txBody>
      </p:sp>
    </p:spTree>
    <p:extLst>
      <p:ext uri="{BB962C8B-B14F-4D97-AF65-F5344CB8AC3E}">
        <p14:creationId xmlns:p14="http://schemas.microsoft.com/office/powerpoint/2010/main" val="711601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83345"/>
            <a:ext cx="9144000" cy="1526617"/>
          </a:xfrm>
        </p:spPr>
        <p:txBody>
          <a:bodyPr>
            <a:normAutofit/>
          </a:bodyPr>
          <a:lstStyle/>
          <a:p>
            <a:r>
              <a:rPr lang="en-GB" sz="4400" b="1" dirty="0">
                <a:latin typeface="Arial" panose="020B0604020202020204" pitchFamily="34" charset="0"/>
                <a:cs typeface="Arial" panose="020B0604020202020204" pitchFamily="34" charset="0"/>
              </a:rPr>
              <a:t>South Derbyshire and South Dales LCP</a:t>
            </a:r>
            <a:endParaRPr lang="en-GB" sz="4400" dirty="0">
              <a:latin typeface="Arial" panose="020B0604020202020204" pitchFamily="34" charset="0"/>
              <a:cs typeface="Arial" panose="020B0604020202020204" pitchFamily="34" charset="0"/>
            </a:endParaRPr>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240" y="3602039"/>
            <a:ext cx="2971006" cy="2435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3174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Moving </a:t>
            </a:r>
            <a:r>
              <a:rPr lang="en-GB" b="1" dirty="0" smtClean="0">
                <a:latin typeface="Arial" panose="020B0604020202020204" pitchFamily="34" charset="0"/>
                <a:cs typeface="Arial" panose="020B0604020202020204" pitchFamily="34" charset="0"/>
              </a:rPr>
              <a:t>Forward</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How do we want to progress in the locality</a:t>
            </a:r>
            <a:r>
              <a:rPr lang="en-GB" dirty="0" smtClean="0">
                <a:latin typeface="Arial" panose="020B0604020202020204" pitchFamily="34" charset="0"/>
                <a:cs typeface="Arial" panose="020B0604020202020204" pitchFamily="34" charset="0"/>
              </a:rPr>
              <a:t>?</a:t>
            </a:r>
          </a:p>
          <a:p>
            <a:pPr marL="0" indent="0">
              <a:buNone/>
            </a:pPr>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Secondary Schools</a:t>
            </a:r>
          </a:p>
          <a:p>
            <a:pPr lvl="1"/>
            <a:r>
              <a:rPr lang="en-GB" dirty="0">
                <a:latin typeface="Arial" panose="020B0604020202020204" pitchFamily="34" charset="0"/>
                <a:cs typeface="Arial" panose="020B0604020202020204" pitchFamily="34" charset="0"/>
              </a:rPr>
              <a:t>Voluntary Sector</a:t>
            </a:r>
          </a:p>
          <a:p>
            <a:pPr lvl="1"/>
            <a:r>
              <a:rPr lang="en-GB" dirty="0">
                <a:latin typeface="Arial" panose="020B0604020202020204" pitchFamily="34" charset="0"/>
                <a:cs typeface="Arial" panose="020B0604020202020204" pitchFamily="34" charset="0"/>
              </a:rPr>
              <a:t>Increase the number of facilitators</a:t>
            </a:r>
          </a:p>
          <a:p>
            <a:endParaRPr lang="en-GB" dirty="0"/>
          </a:p>
        </p:txBody>
      </p:sp>
    </p:spTree>
    <p:extLst>
      <p:ext uri="{BB962C8B-B14F-4D97-AF65-F5344CB8AC3E}">
        <p14:creationId xmlns:p14="http://schemas.microsoft.com/office/powerpoint/2010/main" val="3392768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Targeted Family Support</a:t>
            </a:r>
          </a:p>
        </p:txBody>
      </p:sp>
      <p:sp>
        <p:nvSpPr>
          <p:cNvPr id="3" name="Content Placeholder 2"/>
          <p:cNvSpPr>
            <a:spLocks noGrp="1"/>
          </p:cNvSpPr>
          <p:nvPr>
            <p:ph idx="1"/>
          </p:nvPr>
        </p:nvSpPr>
        <p:spPr/>
        <p:txBody>
          <a:bodyPr/>
          <a:lstStyle/>
          <a:p>
            <a:pPr>
              <a:lnSpc>
                <a:spcPct val="100000"/>
              </a:lnSpc>
              <a:spcBef>
                <a:spcPts val="0"/>
              </a:spcBef>
            </a:pPr>
            <a:r>
              <a:rPr lang="en-GB" dirty="0">
                <a:latin typeface="Arial" panose="020B0604020202020204" pitchFamily="34" charset="0"/>
                <a:cs typeface="Arial" panose="020B0604020202020204" pitchFamily="34" charset="0"/>
              </a:rPr>
              <a:t>Identification of need</a:t>
            </a:r>
          </a:p>
          <a:p>
            <a:pPr>
              <a:lnSpc>
                <a:spcPct val="100000"/>
              </a:lnSpc>
              <a:spcBef>
                <a:spcPts val="0"/>
              </a:spcBef>
            </a:pPr>
            <a:r>
              <a:rPr lang="en-GB" dirty="0">
                <a:latin typeface="Arial" panose="020B0604020202020204" pitchFamily="34" charset="0"/>
                <a:cs typeface="Arial" panose="020B0604020202020204" pitchFamily="34" charset="0"/>
              </a:rPr>
              <a:t>Funding </a:t>
            </a:r>
          </a:p>
          <a:p>
            <a:pPr>
              <a:lnSpc>
                <a:spcPct val="100000"/>
              </a:lnSpc>
              <a:spcBef>
                <a:spcPts val="0"/>
              </a:spcBef>
            </a:pPr>
            <a:r>
              <a:rPr lang="en-GB" dirty="0">
                <a:latin typeface="Arial" panose="020B0604020202020204" pitchFamily="34" charset="0"/>
                <a:cs typeface="Arial" panose="020B0604020202020204" pitchFamily="34" charset="0"/>
              </a:rPr>
              <a:t>Engaging Partners </a:t>
            </a:r>
          </a:p>
          <a:p>
            <a:pPr>
              <a:lnSpc>
                <a:spcPct val="100000"/>
              </a:lnSpc>
              <a:spcBef>
                <a:spcPts val="0"/>
              </a:spcBef>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2189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Partnership </a:t>
            </a:r>
            <a:r>
              <a:rPr lang="en-GB" b="1" dirty="0" smtClean="0">
                <a:latin typeface="Arial" panose="020B0604020202020204" pitchFamily="34" charset="0"/>
                <a:cs typeface="Arial" panose="020B0604020202020204" pitchFamily="34" charset="0"/>
              </a:rPr>
              <a:t>Working </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716307"/>
            <a:ext cx="10515600" cy="3460656"/>
          </a:xfrm>
        </p:spPr>
        <p:txBody>
          <a:bodyPr>
            <a:normAutofit fontScale="70000" lnSpcReduction="20000"/>
          </a:bodyPr>
          <a:lstStyle/>
          <a:p>
            <a:pPr marL="0" indent="0">
              <a:lnSpc>
                <a:spcPct val="120000"/>
              </a:lnSpc>
              <a:spcBef>
                <a:spcPts val="0"/>
              </a:spcBef>
              <a:buNone/>
            </a:pPr>
            <a:r>
              <a:rPr lang="en-GB" dirty="0">
                <a:latin typeface="Arial" panose="020B0604020202020204" pitchFamily="34" charset="0"/>
                <a:cs typeface="Arial" panose="020B0604020202020204" pitchFamily="34" charset="0"/>
              </a:rPr>
              <a:t>Working with Partners in the local Primary schools we increased capacity to deliver Incredible Years. </a:t>
            </a:r>
          </a:p>
          <a:p>
            <a:pPr marL="0" indent="0">
              <a:lnSpc>
                <a:spcPct val="120000"/>
              </a:lnSpc>
              <a:spcBef>
                <a:spcPts val="0"/>
              </a:spcBef>
              <a:buNone/>
            </a:pPr>
            <a:endParaRPr lang="en-GB" dirty="0">
              <a:latin typeface="Arial" panose="020B0604020202020204" pitchFamily="34" charset="0"/>
              <a:cs typeface="Arial" panose="020B0604020202020204" pitchFamily="34" charset="0"/>
            </a:endParaRPr>
          </a:p>
          <a:p>
            <a:pPr marL="0" indent="0">
              <a:lnSpc>
                <a:spcPct val="120000"/>
              </a:lnSpc>
              <a:spcBef>
                <a:spcPts val="0"/>
              </a:spcBef>
              <a:buNone/>
            </a:pPr>
            <a:r>
              <a:rPr lang="en-GB" dirty="0">
                <a:latin typeface="Arial" panose="020B0604020202020204" pitchFamily="34" charset="0"/>
                <a:cs typeface="Arial" panose="020B0604020202020204" pitchFamily="34" charset="0"/>
              </a:rPr>
              <a:t>Current Examples include:</a:t>
            </a:r>
          </a:p>
          <a:p>
            <a:pPr>
              <a:lnSpc>
                <a:spcPct val="120000"/>
              </a:lnSpc>
              <a:spcBef>
                <a:spcPts val="0"/>
              </a:spcBef>
            </a:pPr>
            <a:r>
              <a:rPr lang="en-GB" dirty="0">
                <a:latin typeface="Arial" panose="020B0604020202020204" pitchFamily="34" charset="0"/>
                <a:cs typeface="Arial" panose="020B0604020202020204" pitchFamily="34" charset="0"/>
              </a:rPr>
              <a:t> The Elms Centre</a:t>
            </a:r>
          </a:p>
          <a:p>
            <a:pPr>
              <a:lnSpc>
                <a:spcPct val="120000"/>
              </a:lnSpc>
              <a:spcBef>
                <a:spcPts val="0"/>
              </a:spcBef>
            </a:pP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Fairmeadows</a:t>
            </a:r>
            <a:r>
              <a:rPr lang="en-GB" dirty="0">
                <a:latin typeface="Arial" panose="020B0604020202020204" pitchFamily="34" charset="0"/>
                <a:cs typeface="Arial" panose="020B0604020202020204" pitchFamily="34" charset="0"/>
              </a:rPr>
              <a:t> School</a:t>
            </a:r>
          </a:p>
          <a:p>
            <a:pPr>
              <a:lnSpc>
                <a:spcPct val="120000"/>
              </a:lnSpc>
              <a:spcBef>
                <a:spcPts val="0"/>
              </a:spcBef>
            </a:pPr>
            <a:r>
              <a:rPr lang="en-GB" dirty="0">
                <a:latin typeface="Arial" panose="020B0604020202020204" pitchFamily="34" charset="0"/>
                <a:cs typeface="Arial" panose="020B0604020202020204" pitchFamily="34" charset="0"/>
              </a:rPr>
              <a:t> Woodville Youth Centre</a:t>
            </a:r>
          </a:p>
          <a:p>
            <a:pPr>
              <a:lnSpc>
                <a:spcPct val="120000"/>
              </a:lnSpc>
              <a:spcBef>
                <a:spcPts val="0"/>
              </a:spcBef>
            </a:pPr>
            <a:endParaRPr lang="en-GB" dirty="0">
              <a:latin typeface="Arial" panose="020B0604020202020204" pitchFamily="34" charset="0"/>
              <a:cs typeface="Arial" panose="020B0604020202020204" pitchFamily="34" charset="0"/>
            </a:endParaRPr>
          </a:p>
          <a:p>
            <a:pPr marL="0" indent="0">
              <a:lnSpc>
                <a:spcPct val="120000"/>
              </a:lnSpc>
              <a:spcBef>
                <a:spcPts val="0"/>
              </a:spcBef>
              <a:buNone/>
            </a:pPr>
            <a:r>
              <a:rPr lang="en-GB" dirty="0">
                <a:latin typeface="Arial" panose="020B0604020202020204" pitchFamily="34" charset="0"/>
                <a:cs typeface="Arial" panose="020B0604020202020204" pitchFamily="34" charset="0"/>
              </a:rPr>
              <a:t>Completed Programmes:</a:t>
            </a:r>
          </a:p>
          <a:p>
            <a:pPr>
              <a:lnSpc>
                <a:spcPct val="120000"/>
              </a:lnSpc>
              <a:spcBef>
                <a:spcPts val="0"/>
              </a:spcBef>
            </a:pPr>
            <a:r>
              <a:rPr lang="en-GB" dirty="0">
                <a:latin typeface="Arial" panose="020B0604020202020204" pitchFamily="34" charset="0"/>
                <a:cs typeface="Arial" panose="020B0604020202020204" pitchFamily="34" charset="0"/>
              </a:rPr>
              <a:t>Woodville Children’s Centre</a:t>
            </a:r>
          </a:p>
          <a:p>
            <a:pPr>
              <a:lnSpc>
                <a:spcPct val="120000"/>
              </a:lnSpc>
              <a:spcBef>
                <a:spcPts val="0"/>
              </a:spcBef>
            </a:pPr>
            <a:r>
              <a:rPr lang="en-GB" dirty="0">
                <a:latin typeface="Arial" panose="020B0604020202020204" pitchFamily="34" charset="0"/>
                <a:cs typeface="Arial" panose="020B0604020202020204" pitchFamily="34" charset="0"/>
              </a:rPr>
              <a:t>Hilton School</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25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The Incredible years…</a:t>
            </a:r>
          </a:p>
        </p:txBody>
      </p:sp>
      <p:sp>
        <p:nvSpPr>
          <p:cNvPr id="3" name="Content Placeholder 2"/>
          <p:cNvSpPr>
            <a:spLocks noGrp="1"/>
          </p:cNvSpPr>
          <p:nvPr>
            <p:ph idx="1"/>
          </p:nvPr>
        </p:nvSpPr>
        <p:spPr>
          <a:xfrm>
            <a:off x="838200" y="2568389"/>
            <a:ext cx="10515600" cy="3608574"/>
          </a:xfrm>
        </p:spPr>
        <p:txBody>
          <a:bodyPr>
            <a:normAutofit fontScale="25000" lnSpcReduction="20000"/>
          </a:bodyPr>
          <a:lstStyle/>
          <a:p>
            <a:pPr marL="0" indent="0">
              <a:lnSpc>
                <a:spcPct val="120000"/>
              </a:lnSpc>
              <a:spcBef>
                <a:spcPts val="0"/>
              </a:spcBef>
              <a:buNone/>
            </a:pPr>
            <a:r>
              <a:rPr lang="en-GB" sz="6000" dirty="0" smtClean="0">
                <a:latin typeface="Arial" panose="020B0604020202020204" pitchFamily="34" charset="0"/>
                <a:cs typeface="Arial" panose="020B0604020202020204" pitchFamily="34" charset="0"/>
              </a:rPr>
              <a:t>…is a 12-15 week programme aimed at helping parents to find different ways to manage their children’s challenging behaviour, from 2 year olds to teenagers</a:t>
            </a:r>
          </a:p>
          <a:p>
            <a:pPr>
              <a:lnSpc>
                <a:spcPct val="120000"/>
              </a:lnSpc>
              <a:spcBef>
                <a:spcPts val="0"/>
              </a:spcBef>
            </a:pPr>
            <a:endParaRPr lang="en-GB" sz="6000" u="sng" dirty="0" smtClean="0">
              <a:latin typeface="Arial" panose="020B0604020202020204" pitchFamily="34" charset="0"/>
              <a:cs typeface="Arial" panose="020B0604020202020204" pitchFamily="34" charset="0"/>
            </a:endParaRPr>
          </a:p>
          <a:p>
            <a:pPr marL="0" indent="0">
              <a:lnSpc>
                <a:spcPct val="120000"/>
              </a:lnSpc>
              <a:spcBef>
                <a:spcPts val="0"/>
              </a:spcBef>
              <a:buNone/>
            </a:pPr>
            <a:r>
              <a:rPr lang="en-GB" sz="6000" u="sng" dirty="0" smtClean="0">
                <a:latin typeface="Arial" panose="020B0604020202020204" pitchFamily="34" charset="0"/>
                <a:cs typeface="Arial" panose="020B0604020202020204" pitchFamily="34" charset="0"/>
              </a:rPr>
              <a:t>IT IS NOT:</a:t>
            </a:r>
            <a:endParaRPr lang="en-GB" sz="6000" dirty="0" smtClean="0">
              <a:latin typeface="Arial" panose="020B0604020202020204" pitchFamily="34" charset="0"/>
              <a:cs typeface="Arial" panose="020B0604020202020204" pitchFamily="34" charset="0"/>
            </a:endParaRPr>
          </a:p>
          <a:p>
            <a:pPr>
              <a:lnSpc>
                <a:spcPct val="120000"/>
              </a:lnSpc>
              <a:spcBef>
                <a:spcPts val="0"/>
              </a:spcBef>
            </a:pPr>
            <a:r>
              <a:rPr lang="en-GB" sz="6000" dirty="0" smtClean="0">
                <a:latin typeface="Arial" panose="020B0604020202020204" pitchFamily="34" charset="0"/>
                <a:cs typeface="Arial" panose="020B0604020202020204" pitchFamily="34" charset="0"/>
              </a:rPr>
              <a:t>A magic wand to solve all parent’s problems</a:t>
            </a:r>
          </a:p>
          <a:p>
            <a:pPr>
              <a:lnSpc>
                <a:spcPct val="120000"/>
              </a:lnSpc>
              <a:spcBef>
                <a:spcPts val="0"/>
              </a:spcBef>
            </a:pPr>
            <a:r>
              <a:rPr lang="en-GB" sz="6000" dirty="0" smtClean="0">
                <a:latin typeface="Arial" panose="020B0604020202020204" pitchFamily="34" charset="0"/>
                <a:cs typeface="Arial" panose="020B0604020202020204" pitchFamily="34" charset="0"/>
              </a:rPr>
              <a:t>Someone telling parents what to do</a:t>
            </a:r>
          </a:p>
          <a:p>
            <a:pPr>
              <a:lnSpc>
                <a:spcPct val="120000"/>
              </a:lnSpc>
              <a:spcBef>
                <a:spcPts val="0"/>
              </a:spcBef>
            </a:pPr>
            <a:r>
              <a:rPr lang="en-GB" sz="6000" dirty="0" smtClean="0">
                <a:latin typeface="Arial" panose="020B0604020202020204" pitchFamily="34" charset="0"/>
                <a:cs typeface="Arial" panose="020B0604020202020204" pitchFamily="34" charset="0"/>
              </a:rPr>
              <a:t>For ‘bad’ parents!</a:t>
            </a:r>
          </a:p>
          <a:p>
            <a:pPr marL="0" indent="0">
              <a:lnSpc>
                <a:spcPct val="120000"/>
              </a:lnSpc>
              <a:spcBef>
                <a:spcPts val="0"/>
              </a:spcBef>
              <a:buNone/>
            </a:pPr>
            <a:r>
              <a:rPr lang="en-GB" sz="6000" dirty="0" smtClean="0">
                <a:latin typeface="Arial" panose="020B0604020202020204" pitchFamily="34" charset="0"/>
                <a:cs typeface="Arial" panose="020B0604020202020204" pitchFamily="34" charset="0"/>
              </a:rPr>
              <a:t> </a:t>
            </a:r>
          </a:p>
          <a:p>
            <a:pPr marL="0" indent="0">
              <a:lnSpc>
                <a:spcPct val="120000"/>
              </a:lnSpc>
              <a:spcBef>
                <a:spcPts val="0"/>
              </a:spcBef>
              <a:buNone/>
            </a:pPr>
            <a:r>
              <a:rPr lang="en-GB" sz="6000" dirty="0" smtClean="0">
                <a:latin typeface="Arial" panose="020B0604020202020204" pitchFamily="34" charset="0"/>
                <a:cs typeface="Arial" panose="020B0604020202020204" pitchFamily="34" charset="0"/>
              </a:rPr>
              <a:t>Incredible years is a chance to meet other parents and collaboratively to share and try new ideas in a friendly, confidential and supportive environment. </a:t>
            </a:r>
          </a:p>
          <a:p>
            <a:pPr marL="0" indent="0">
              <a:lnSpc>
                <a:spcPct val="120000"/>
              </a:lnSpc>
              <a:spcBef>
                <a:spcPts val="0"/>
              </a:spcBef>
              <a:buNone/>
            </a:pPr>
            <a:r>
              <a:rPr lang="en-GB" sz="6000" dirty="0" smtClean="0">
                <a:latin typeface="Arial" panose="020B0604020202020204" pitchFamily="34" charset="0"/>
                <a:cs typeface="Arial" panose="020B0604020202020204" pitchFamily="34" charset="0"/>
              </a:rPr>
              <a:t> </a:t>
            </a:r>
          </a:p>
          <a:p>
            <a:pPr marL="0" indent="0">
              <a:lnSpc>
                <a:spcPct val="120000"/>
              </a:lnSpc>
              <a:spcBef>
                <a:spcPts val="0"/>
              </a:spcBef>
              <a:buNone/>
            </a:pPr>
            <a:r>
              <a:rPr lang="en-GB" sz="6000" u="sng" dirty="0" smtClean="0">
                <a:latin typeface="Arial" panose="020B0604020202020204" pitchFamily="34" charset="0"/>
                <a:cs typeface="Arial" panose="020B0604020202020204" pitchFamily="34" charset="0"/>
              </a:rPr>
              <a:t>In the group we talk about:</a:t>
            </a:r>
            <a:endParaRPr lang="en-GB" sz="6000" dirty="0" smtClean="0">
              <a:latin typeface="Arial" panose="020B0604020202020204" pitchFamily="34" charset="0"/>
              <a:cs typeface="Arial" panose="020B0604020202020204" pitchFamily="34" charset="0"/>
            </a:endParaRPr>
          </a:p>
          <a:p>
            <a:pPr>
              <a:lnSpc>
                <a:spcPct val="120000"/>
              </a:lnSpc>
              <a:spcBef>
                <a:spcPts val="0"/>
              </a:spcBef>
            </a:pPr>
            <a:r>
              <a:rPr lang="en-GB" sz="6000" dirty="0" smtClean="0">
                <a:latin typeface="Arial" panose="020B0604020202020204" pitchFamily="34" charset="0"/>
                <a:cs typeface="Arial" panose="020B0604020202020204" pitchFamily="34" charset="0"/>
              </a:rPr>
              <a:t> Making the time they spend with their children enjoyable</a:t>
            </a:r>
          </a:p>
          <a:p>
            <a:pPr>
              <a:lnSpc>
                <a:spcPct val="120000"/>
              </a:lnSpc>
              <a:spcBef>
                <a:spcPts val="0"/>
              </a:spcBef>
            </a:pPr>
            <a:r>
              <a:rPr lang="en-GB" sz="6000" dirty="0" smtClean="0">
                <a:latin typeface="Arial" panose="020B0604020202020204" pitchFamily="34" charset="0"/>
                <a:cs typeface="Arial" panose="020B0604020202020204" pitchFamily="34" charset="0"/>
              </a:rPr>
              <a:t> Ways to encourage their child’s learning and development</a:t>
            </a:r>
          </a:p>
          <a:p>
            <a:pPr>
              <a:lnSpc>
                <a:spcPct val="120000"/>
              </a:lnSpc>
              <a:spcBef>
                <a:spcPts val="0"/>
              </a:spcBef>
            </a:pPr>
            <a:r>
              <a:rPr lang="en-GB" sz="6000" dirty="0" smtClean="0">
                <a:latin typeface="Arial" panose="020B0604020202020204" pitchFamily="34" charset="0"/>
                <a:cs typeface="Arial" panose="020B0604020202020204" pitchFamily="34" charset="0"/>
              </a:rPr>
              <a:t> Building their child’s confidence</a:t>
            </a:r>
          </a:p>
          <a:p>
            <a:pPr>
              <a:lnSpc>
                <a:spcPct val="120000"/>
              </a:lnSpc>
              <a:spcBef>
                <a:spcPts val="0"/>
              </a:spcBef>
            </a:pPr>
            <a:r>
              <a:rPr lang="en-GB" sz="6000" dirty="0" smtClean="0">
                <a:latin typeface="Arial" panose="020B0604020202020204" pitchFamily="34" charset="0"/>
                <a:cs typeface="Arial" panose="020B0604020202020204" pitchFamily="34" charset="0"/>
              </a:rPr>
              <a:t> Managing challenging behaviour </a:t>
            </a:r>
          </a:p>
          <a:p>
            <a:pPr>
              <a:lnSpc>
                <a:spcPct val="120000"/>
              </a:lnSpc>
              <a:spcBef>
                <a:spcPts val="0"/>
              </a:spcBef>
            </a:pPr>
            <a:r>
              <a:rPr lang="en-GB" sz="6000" dirty="0" smtClean="0">
                <a:latin typeface="Arial" panose="020B0604020202020204" pitchFamily="34" charset="0"/>
                <a:cs typeface="Arial" panose="020B0604020202020204" pitchFamily="34" charset="0"/>
              </a:rPr>
              <a:t> Managing their own emotions and stress </a:t>
            </a:r>
          </a:p>
          <a:p>
            <a:endParaRPr lang="en-GB" dirty="0"/>
          </a:p>
        </p:txBody>
      </p:sp>
    </p:spTree>
    <p:extLst>
      <p:ext uri="{BB962C8B-B14F-4D97-AF65-F5344CB8AC3E}">
        <p14:creationId xmlns:p14="http://schemas.microsoft.com/office/powerpoint/2010/main" val="3719494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How does it work?</a:t>
            </a:r>
          </a:p>
        </p:txBody>
      </p:sp>
      <p:pic>
        <p:nvPicPr>
          <p:cNvPr id="5"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08983" y="2900923"/>
            <a:ext cx="2419048" cy="2609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764114" y="4195490"/>
            <a:ext cx="1781944" cy="1477328"/>
          </a:xfrm>
          <a:prstGeom prst="rect">
            <a:avLst/>
          </a:prstGeom>
        </p:spPr>
        <p:txBody>
          <a:bodyPr wrap="square">
            <a:spAutoFit/>
          </a:bodyPr>
          <a:lstStyle/>
          <a:p>
            <a:pPr algn="ctr"/>
            <a:r>
              <a:rPr lang="en-GB" dirty="0" smtClean="0">
                <a:solidFill>
                  <a:schemeClr val="bg1"/>
                </a:solidFill>
              </a:rPr>
              <a:t>The</a:t>
            </a:r>
          </a:p>
          <a:p>
            <a:pPr algn="ctr"/>
            <a:r>
              <a:rPr lang="en-GB" dirty="0" smtClean="0">
                <a:solidFill>
                  <a:schemeClr val="bg1"/>
                </a:solidFill>
              </a:rPr>
              <a:t>Incredible Years</a:t>
            </a:r>
          </a:p>
          <a:p>
            <a:pPr algn="ctr"/>
            <a:r>
              <a:rPr lang="en-GB" dirty="0" smtClean="0">
                <a:solidFill>
                  <a:schemeClr val="bg1"/>
                </a:solidFill>
              </a:rPr>
              <a:t>parent</a:t>
            </a:r>
          </a:p>
          <a:p>
            <a:pPr algn="ctr"/>
            <a:r>
              <a:rPr lang="en-GB" dirty="0" smtClean="0">
                <a:solidFill>
                  <a:schemeClr val="bg1"/>
                </a:solidFill>
              </a:rPr>
              <a:t>programme</a:t>
            </a:r>
            <a:endParaRPr lang="en-GB" dirty="0">
              <a:solidFill>
                <a:schemeClr val="bg1"/>
              </a:solidFill>
            </a:endParaRPr>
          </a:p>
        </p:txBody>
      </p:sp>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9967" y="2737580"/>
            <a:ext cx="666750" cy="260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3322509" y="3542688"/>
            <a:ext cx="461665" cy="999633"/>
          </a:xfrm>
          <a:prstGeom prst="rect">
            <a:avLst/>
          </a:prstGeom>
        </p:spPr>
        <p:txBody>
          <a:bodyPr vert="vert" wrap="none">
            <a:spAutoFit/>
          </a:bodyPr>
          <a:lstStyle/>
          <a:p>
            <a:r>
              <a:rPr lang="en-GB" dirty="0" smtClean="0"/>
              <a:t>TARGETS</a:t>
            </a:r>
            <a:endParaRPr lang="en-GB" dirty="0"/>
          </a:p>
        </p:txBody>
      </p:sp>
      <p:sp>
        <p:nvSpPr>
          <p:cNvPr id="9" name="Text Box 3"/>
          <p:cNvSpPr txBox="1"/>
          <p:nvPr/>
        </p:nvSpPr>
        <p:spPr>
          <a:xfrm>
            <a:off x="4632721" y="2797297"/>
            <a:ext cx="882352" cy="714375"/>
          </a:xfrm>
          <a:prstGeom prst="rect">
            <a:avLst/>
          </a:prstGeom>
          <a:solidFill>
            <a:srgbClr val="00B050"/>
          </a:solidFill>
          <a:ln w="6350">
            <a:solidFill>
              <a:srgbClr val="00B05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100" b="1" dirty="0">
                <a:effectLst/>
                <a:ea typeface="Calibri"/>
                <a:cs typeface="Times New Roman"/>
              </a:rPr>
              <a:t>Decrease </a:t>
            </a:r>
            <a:r>
              <a:rPr lang="en-GB" sz="1100" dirty="0">
                <a:effectLst/>
                <a:ea typeface="Calibri"/>
                <a:cs typeface="Times New Roman"/>
              </a:rPr>
              <a:t>Risk Factors</a:t>
            </a:r>
          </a:p>
        </p:txBody>
      </p:sp>
      <p:sp>
        <p:nvSpPr>
          <p:cNvPr id="10" name="Text Box 4"/>
          <p:cNvSpPr txBox="1"/>
          <p:nvPr/>
        </p:nvSpPr>
        <p:spPr>
          <a:xfrm>
            <a:off x="4632721" y="4364277"/>
            <a:ext cx="882352" cy="738664"/>
          </a:xfrm>
          <a:prstGeom prst="rect">
            <a:avLst/>
          </a:prstGeom>
          <a:solidFill>
            <a:srgbClr val="00B050"/>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100" b="1" dirty="0">
                <a:effectLst/>
                <a:ea typeface="Calibri"/>
                <a:cs typeface="Times New Roman"/>
              </a:rPr>
              <a:t>Increase </a:t>
            </a:r>
            <a:r>
              <a:rPr lang="en-GB" sz="1100" dirty="0">
                <a:effectLst/>
                <a:ea typeface="Calibri"/>
                <a:cs typeface="Times New Roman"/>
              </a:rPr>
              <a:t>Protective Factors</a:t>
            </a:r>
          </a:p>
          <a:p>
            <a:pPr>
              <a:lnSpc>
                <a:spcPct val="115000"/>
              </a:lnSpc>
              <a:spcAft>
                <a:spcPts val="1000"/>
              </a:spcAft>
            </a:pPr>
            <a:r>
              <a:rPr lang="en-GB" sz="1100" dirty="0">
                <a:effectLst/>
                <a:ea typeface="Calibri"/>
                <a:cs typeface="Times New Roman"/>
              </a:rPr>
              <a:t> </a:t>
            </a:r>
          </a:p>
        </p:txBody>
      </p:sp>
      <p:pic>
        <p:nvPicPr>
          <p:cNvPr id="1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7736" y="2424881"/>
            <a:ext cx="685800" cy="29718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cap="flat">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sp>
        <p:nvSpPr>
          <p:cNvPr id="12" name="Rectangle 11"/>
          <p:cNvSpPr/>
          <p:nvPr/>
        </p:nvSpPr>
        <p:spPr>
          <a:xfrm>
            <a:off x="6129804" y="3250304"/>
            <a:ext cx="461665" cy="1222451"/>
          </a:xfrm>
          <a:prstGeom prst="rect">
            <a:avLst/>
          </a:prstGeom>
        </p:spPr>
        <p:txBody>
          <a:bodyPr vert="vert" wrap="none">
            <a:spAutoFit/>
          </a:bodyPr>
          <a:lstStyle/>
          <a:p>
            <a:r>
              <a:rPr lang="en-GB" dirty="0" smtClean="0"/>
              <a:t>OUTCOMES</a:t>
            </a:r>
            <a:endParaRPr lang="en-GB" dirty="0"/>
          </a:p>
        </p:txBody>
      </p:sp>
      <p:sp>
        <p:nvSpPr>
          <p:cNvPr id="13" name="Text Box 9"/>
          <p:cNvSpPr txBox="1">
            <a:spLocks noChangeArrowheads="1"/>
          </p:cNvSpPr>
          <p:nvPr/>
        </p:nvSpPr>
        <p:spPr bwMode="auto">
          <a:xfrm>
            <a:off x="7690406" y="4527641"/>
            <a:ext cx="1338262" cy="1145177"/>
          </a:xfrm>
          <a:prstGeom prst="rect">
            <a:avLst/>
          </a:prstGeom>
          <a:solidFill>
            <a:srgbClr val="FFFF66"/>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F4E7ED"/>
                  </a:outerShdw>
                </a:effectLst>
              </a14:hiddenEffects>
            </a:ext>
          </a:extLst>
        </p:spPr>
        <p:txBody>
          <a:bodyPr vert="horz" wrap="square" lIns="36576" tIns="36576" rIns="36576" bIns="36576" numCol="1" anchor="t" anchorCtr="0" compatLnSpc="1">
            <a:prstTxWarp prst="textNoShape">
              <a:avLst/>
            </a:prstTxWarp>
          </a:bodyPr>
          <a:lstStyle/>
          <a:p>
            <a:pPr lvl="0" fontAlgn="base">
              <a:spcBef>
                <a:spcPct val="0"/>
              </a:spcBef>
              <a:spcAft>
                <a:spcPct val="0"/>
              </a:spcAft>
            </a:pPr>
            <a:r>
              <a:rPr lang="en-GB" altLang="en-US" sz="1000" b="1" dirty="0">
                <a:latin typeface="Tahoma" panose="020B0604030504040204" pitchFamily="34" charset="0"/>
                <a:ea typeface="Tahoma" panose="020B0604030504040204" pitchFamily="34" charset="0"/>
                <a:cs typeface="Tahoma" panose="020B0604030504040204" pitchFamily="34" charset="0"/>
              </a:rPr>
              <a:t>Reduced</a:t>
            </a:r>
            <a:r>
              <a:rPr lang="en-GB" altLang="en-US" sz="1000" dirty="0">
                <a:latin typeface="Tahoma" panose="020B0604030504040204" pitchFamily="34" charset="0"/>
                <a:ea typeface="Tahoma" panose="020B0604030504040204" pitchFamily="34" charset="0"/>
                <a:cs typeface="Tahoma" panose="020B0604030504040204" pitchFamily="34" charset="0"/>
              </a:rPr>
              <a:t> </a:t>
            </a:r>
          </a:p>
          <a:p>
            <a:pPr lvl="0" fontAlgn="base">
              <a:spcBef>
                <a:spcPct val="0"/>
              </a:spcBef>
              <a:spcAft>
                <a:spcPct val="0"/>
              </a:spcAft>
            </a:pPr>
            <a:r>
              <a:rPr lang="en-GB" altLang="en-US" sz="1000" dirty="0">
                <a:latin typeface="Tahoma" panose="020B0604030504040204" pitchFamily="34" charset="0"/>
                <a:ea typeface="Tahoma" panose="020B0604030504040204" pitchFamily="34" charset="0"/>
                <a:cs typeface="Tahoma" panose="020B0604030504040204" pitchFamily="34" charset="0"/>
              </a:rPr>
              <a:t>conduct disorders, poor mental health, criminal activity,</a:t>
            </a:r>
          </a:p>
          <a:p>
            <a:pPr lvl="0" fontAlgn="base">
              <a:spcBef>
                <a:spcPct val="0"/>
              </a:spcBef>
              <a:spcAft>
                <a:spcPct val="0"/>
              </a:spcAft>
            </a:pPr>
            <a:r>
              <a:rPr lang="en-GB" altLang="en-US" sz="1000" dirty="0">
                <a:latin typeface="Tahoma" panose="020B0604030504040204" pitchFamily="34" charset="0"/>
                <a:ea typeface="Tahoma" panose="020B0604030504040204" pitchFamily="34" charset="0"/>
                <a:cs typeface="Tahoma" panose="020B0604030504040204" pitchFamily="34" charset="0"/>
              </a:rPr>
              <a:t>drug and alcohol problems for young people</a:t>
            </a:r>
          </a:p>
        </p:txBody>
      </p:sp>
      <p:sp>
        <p:nvSpPr>
          <p:cNvPr id="14" name="Text Box 9"/>
          <p:cNvSpPr txBox="1">
            <a:spLocks noChangeArrowheads="1"/>
          </p:cNvSpPr>
          <p:nvPr/>
        </p:nvSpPr>
        <p:spPr bwMode="auto">
          <a:xfrm>
            <a:off x="7683028" y="3615877"/>
            <a:ext cx="1338262" cy="589808"/>
          </a:xfrm>
          <a:prstGeom prst="rect">
            <a:avLst/>
          </a:prstGeom>
          <a:solidFill>
            <a:srgbClr val="FFFF66"/>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F4E7ED"/>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dirty="0" smtClean="0">
                <a:ln>
                  <a:noFill/>
                </a:ln>
                <a:solidFill>
                  <a:srgbClr val="000000"/>
                </a:solidFill>
                <a:effectLst/>
                <a:latin typeface="Tahoma" pitchFamily="34" charset="0"/>
                <a:cs typeface="Arial" pitchFamily="34" charset="0"/>
              </a:rPr>
              <a:t>Improved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dirty="0" smtClean="0">
                <a:ln>
                  <a:noFill/>
                </a:ln>
                <a:solidFill>
                  <a:srgbClr val="000000"/>
                </a:solidFill>
                <a:effectLst/>
                <a:latin typeface="Tahoma" pitchFamily="34" charset="0"/>
                <a:cs typeface="Arial" pitchFamily="34" charset="0"/>
              </a:rPr>
              <a:t>parenting interactions and relationships</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Text Box 6"/>
          <p:cNvSpPr txBox="1"/>
          <p:nvPr/>
        </p:nvSpPr>
        <p:spPr>
          <a:xfrm>
            <a:off x="7683028" y="2559727"/>
            <a:ext cx="1319162" cy="734194"/>
          </a:xfrm>
          <a:prstGeom prst="rect">
            <a:avLst/>
          </a:prstGeom>
          <a:solidFill>
            <a:srgbClr val="FFC000"/>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000" b="1" dirty="0" smtClean="0">
                <a:effectLst/>
                <a:latin typeface="Tahoma" panose="020B0604030504040204" pitchFamily="34" charset="0"/>
                <a:ea typeface="Tahoma" panose="020B0604030504040204" pitchFamily="34" charset="0"/>
                <a:cs typeface="Tahoma" panose="020B0604030504040204" pitchFamily="34" charset="0"/>
              </a:rPr>
              <a:t>Increased         </a:t>
            </a:r>
            <a:r>
              <a:rPr lang="en-GB" sz="1000" dirty="0" smtClean="0">
                <a:effectLst/>
                <a:latin typeface="Tahoma" panose="020B0604030504040204" pitchFamily="34" charset="0"/>
                <a:ea typeface="Tahoma" panose="020B0604030504040204" pitchFamily="34" charset="0"/>
                <a:cs typeface="Tahoma" panose="020B0604030504040204" pitchFamily="34" charset="0"/>
              </a:rPr>
              <a:t>school </a:t>
            </a:r>
            <a:r>
              <a:rPr lang="en-GB" sz="1000" dirty="0">
                <a:effectLst/>
                <a:latin typeface="Tahoma" panose="020B0604030504040204" pitchFamily="34" charset="0"/>
                <a:ea typeface="Tahoma" panose="020B0604030504040204" pitchFamily="34" charset="0"/>
                <a:cs typeface="Tahoma" panose="020B0604030504040204" pitchFamily="34" charset="0"/>
              </a:rPr>
              <a:t>readiness, emotion regulation, social competence</a:t>
            </a:r>
          </a:p>
        </p:txBody>
      </p:sp>
    </p:spTree>
    <p:extLst>
      <p:ext uri="{BB962C8B-B14F-4D97-AF65-F5344CB8AC3E}">
        <p14:creationId xmlns:p14="http://schemas.microsoft.com/office/powerpoint/2010/main" val="285132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8541" y="1575360"/>
            <a:ext cx="10515600" cy="1325563"/>
          </a:xfrm>
        </p:spPr>
        <p:txBody>
          <a:bodyPr/>
          <a:lstStyle/>
          <a:p>
            <a:pPr algn="ctr"/>
            <a:r>
              <a:rPr lang="en-GB" b="1" dirty="0">
                <a:latin typeface="Arial" panose="020B0604020202020204" pitchFamily="34" charset="0"/>
                <a:cs typeface="Arial" panose="020B0604020202020204" pitchFamily="34" charset="0"/>
              </a:rPr>
              <a:t>The </a:t>
            </a:r>
            <a:r>
              <a:rPr lang="en-GB" b="1" dirty="0" smtClean="0">
                <a:latin typeface="Arial" panose="020B0604020202020204" pitchFamily="34" charset="0"/>
                <a:cs typeface="Arial" panose="020B0604020202020204" pitchFamily="34" charset="0"/>
              </a:rPr>
              <a:t>Parenting Pyramid</a:t>
            </a:r>
            <a:endParaRPr lang="en-GB" b="1" dirty="0">
              <a:latin typeface="Arial" panose="020B0604020202020204" pitchFamily="34" charset="0"/>
              <a:cs typeface="Arial" panose="020B0604020202020204" pitchFamily="34" charset="0"/>
            </a:endParaRPr>
          </a:p>
        </p:txBody>
      </p:sp>
      <p:pic>
        <p:nvPicPr>
          <p:cNvPr id="4" name="Picture 2" descr="F:\Incredible Years\pyramid-in-colo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8471" y="2541494"/>
            <a:ext cx="5121850" cy="421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4621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b="1" dirty="0">
                <a:latin typeface="Arial" panose="020B0604020202020204" pitchFamily="34" charset="0"/>
                <a:cs typeface="Arial" panose="020B0604020202020204" pitchFamily="34" charset="0"/>
              </a:rPr>
              <a:t>How do we measure Outcomes/impact?</a:t>
            </a:r>
          </a:p>
        </p:txBody>
      </p:sp>
      <p:sp>
        <p:nvSpPr>
          <p:cNvPr id="3" name="Content Placeholder 2"/>
          <p:cNvSpPr>
            <a:spLocks noGrp="1"/>
          </p:cNvSpPr>
          <p:nvPr>
            <p:ph idx="1"/>
          </p:nvPr>
        </p:nvSpPr>
        <p:spPr/>
        <p:txBody>
          <a:bodyPr/>
          <a:lstStyle/>
          <a:p>
            <a:pPr marL="0" indent="0">
              <a:lnSpc>
                <a:spcPct val="100000"/>
              </a:lnSpc>
              <a:spcBef>
                <a:spcPts val="0"/>
              </a:spcBef>
              <a:buNone/>
            </a:pPr>
            <a:r>
              <a:rPr lang="en-GB" dirty="0">
                <a:latin typeface="Arial" panose="020B0604020202020204" pitchFamily="34" charset="0"/>
                <a:cs typeface="Arial" panose="020B0604020202020204" pitchFamily="34" charset="0"/>
              </a:rPr>
              <a:t>Routine Outcome Measure’s (ROM’S</a:t>
            </a:r>
            <a:r>
              <a:rPr lang="en-GB" dirty="0" smtClean="0">
                <a:latin typeface="Arial" panose="020B0604020202020204" pitchFamily="34" charset="0"/>
                <a:cs typeface="Arial" panose="020B0604020202020204" pitchFamily="34" charset="0"/>
              </a:rPr>
              <a:t>):</a:t>
            </a:r>
          </a:p>
          <a:p>
            <a:pPr marL="0" indent="0">
              <a:lnSpc>
                <a:spcPct val="100000"/>
              </a:lnSpc>
              <a:spcBef>
                <a:spcPts val="0"/>
              </a:spcBef>
              <a:buNone/>
            </a:pPr>
            <a:endParaRPr lang="en-GB" dirty="0">
              <a:latin typeface="Arial" panose="020B0604020202020204" pitchFamily="34" charset="0"/>
              <a:cs typeface="Arial" panose="020B0604020202020204" pitchFamily="34" charset="0"/>
            </a:endParaRPr>
          </a:p>
          <a:p>
            <a:pPr>
              <a:lnSpc>
                <a:spcPct val="100000"/>
              </a:lnSpc>
              <a:spcBef>
                <a:spcPts val="0"/>
              </a:spcBef>
            </a:pPr>
            <a:r>
              <a:rPr lang="en-GB" dirty="0">
                <a:latin typeface="Arial" panose="020B0604020202020204" pitchFamily="34" charset="0"/>
                <a:cs typeface="Arial" panose="020B0604020202020204" pitchFamily="34" charset="0"/>
              </a:rPr>
              <a:t>SDQ – Parent version</a:t>
            </a:r>
          </a:p>
          <a:p>
            <a:pPr>
              <a:lnSpc>
                <a:spcPct val="100000"/>
              </a:lnSpc>
              <a:spcBef>
                <a:spcPts val="0"/>
              </a:spcBef>
            </a:pPr>
            <a:r>
              <a:rPr lang="en-GB" dirty="0">
                <a:latin typeface="Arial" panose="020B0604020202020204" pitchFamily="34" charset="0"/>
                <a:cs typeface="Arial" panose="020B0604020202020204" pitchFamily="34" charset="0"/>
              </a:rPr>
              <a:t>Warwick Edinburgh Mental Wellbeing Scale</a:t>
            </a:r>
          </a:p>
          <a:p>
            <a:pPr>
              <a:lnSpc>
                <a:spcPct val="100000"/>
              </a:lnSpc>
              <a:spcBef>
                <a:spcPts val="0"/>
              </a:spcBef>
            </a:pPr>
            <a:r>
              <a:rPr lang="en-GB" dirty="0">
                <a:latin typeface="Arial" panose="020B0604020202020204" pitchFamily="34" charset="0"/>
                <a:cs typeface="Arial" panose="020B0604020202020204" pitchFamily="34" charset="0"/>
              </a:rPr>
              <a:t>Parenting Scale</a:t>
            </a:r>
          </a:p>
          <a:p>
            <a:endParaRPr lang="en-GB" dirty="0"/>
          </a:p>
        </p:txBody>
      </p:sp>
    </p:spTree>
    <p:extLst>
      <p:ext uri="{BB962C8B-B14F-4D97-AF65-F5344CB8AC3E}">
        <p14:creationId xmlns:p14="http://schemas.microsoft.com/office/powerpoint/2010/main" val="3553017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Arial" panose="020B0604020202020204" pitchFamily="34" charset="0"/>
                <a:cs typeface="Arial" panose="020B0604020202020204" pitchFamily="34" charset="0"/>
              </a:rPr>
              <a:t>What parents say…..</a:t>
            </a:r>
          </a:p>
        </p:txBody>
      </p:sp>
      <p:sp>
        <p:nvSpPr>
          <p:cNvPr id="3" name="Content Placeholder 2"/>
          <p:cNvSpPr>
            <a:spLocks noGrp="1"/>
          </p:cNvSpPr>
          <p:nvPr>
            <p:ph idx="1"/>
          </p:nvPr>
        </p:nvSpPr>
        <p:spPr>
          <a:xfrm>
            <a:off x="838200" y="2689413"/>
            <a:ext cx="10515600" cy="3487550"/>
          </a:xfrm>
        </p:spPr>
        <p:txBody>
          <a:bodyPr>
            <a:normAutofit/>
          </a:bodyPr>
          <a:lstStyle/>
          <a:p>
            <a:pPr marL="0" indent="0">
              <a:buNone/>
            </a:pPr>
            <a:r>
              <a:rPr lang="en-GB" dirty="0">
                <a:latin typeface="Arial" panose="020B0604020202020204" pitchFamily="34" charset="0"/>
                <a:cs typeface="Arial" panose="020B0604020202020204" pitchFamily="34" charset="0"/>
              </a:rPr>
              <a:t>“Amazing” 		“Life-changing” </a:t>
            </a:r>
          </a:p>
          <a:p>
            <a:pPr marL="0" indent="0">
              <a:spcBef>
                <a:spcPts val="1200"/>
              </a:spcBef>
              <a:spcAft>
                <a:spcPts val="1200"/>
              </a:spcAft>
              <a:buNone/>
            </a:pPr>
            <a:r>
              <a:rPr lang="en-GB" dirty="0">
                <a:latin typeface="Arial" panose="020B0604020202020204" pitchFamily="34" charset="0"/>
                <a:cs typeface="Arial" panose="020B0604020202020204" pitchFamily="34" charset="0"/>
              </a:rPr>
              <a:t>“The violent strops have stopped” </a:t>
            </a:r>
          </a:p>
          <a:p>
            <a:pPr marL="0" indent="0">
              <a:spcBef>
                <a:spcPts val="1200"/>
              </a:spcBef>
              <a:spcAft>
                <a:spcPts val="1200"/>
              </a:spcAft>
              <a:buNone/>
            </a:pPr>
            <a:r>
              <a:rPr lang="en-GB" dirty="0">
                <a:latin typeface="Arial" panose="020B0604020202020204" pitchFamily="34" charset="0"/>
                <a:cs typeface="Arial" panose="020B0604020202020204" pitchFamily="34" charset="0"/>
              </a:rPr>
              <a:t>“Life is so much better. We get on a lot better than we ever have.”</a:t>
            </a:r>
          </a:p>
          <a:p>
            <a:pPr marL="0" indent="0">
              <a:spcBef>
                <a:spcPts val="1200"/>
              </a:spcBef>
              <a:spcAft>
                <a:spcPts val="1200"/>
              </a:spcAft>
              <a:buNone/>
            </a:pPr>
            <a:r>
              <a:rPr lang="en-GB" dirty="0">
                <a:latin typeface="Arial" panose="020B0604020202020204" pitchFamily="34" charset="0"/>
                <a:cs typeface="Arial" panose="020B0604020202020204" pitchFamily="34" charset="0"/>
              </a:rPr>
              <a:t>“I couldn’t go back to how I was.”</a:t>
            </a:r>
          </a:p>
          <a:p>
            <a:pPr marL="0" indent="0">
              <a:spcBef>
                <a:spcPts val="1200"/>
              </a:spcBef>
              <a:spcAft>
                <a:spcPts val="1200"/>
              </a:spcAft>
              <a:buNone/>
            </a:pPr>
            <a:r>
              <a:rPr lang="en-GB" dirty="0">
                <a:latin typeface="Arial" panose="020B0604020202020204" pitchFamily="34" charset="0"/>
                <a:cs typeface="Arial" panose="020B0604020202020204" pitchFamily="34" charset="0"/>
              </a:rPr>
              <a:t>“I felt at ease all the time and relaxed (during the programme).”</a:t>
            </a:r>
          </a:p>
          <a:p>
            <a:endParaRPr lang="en-GB" dirty="0"/>
          </a:p>
        </p:txBody>
      </p:sp>
    </p:spTree>
    <p:extLst>
      <p:ext uri="{BB962C8B-B14F-4D97-AF65-F5344CB8AC3E}">
        <p14:creationId xmlns:p14="http://schemas.microsoft.com/office/powerpoint/2010/main" val="3573894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4800" b="1" dirty="0">
                <a:latin typeface="Arial" panose="020B0604020202020204" pitchFamily="34" charset="0"/>
                <a:cs typeface="Arial" panose="020B0604020202020204" pitchFamily="34" charset="0"/>
              </a:rPr>
              <a:t>Testimonial</a:t>
            </a:r>
          </a:p>
        </p:txBody>
      </p:sp>
    </p:spTree>
    <p:extLst>
      <p:ext uri="{BB962C8B-B14F-4D97-AF65-F5344CB8AC3E}">
        <p14:creationId xmlns:p14="http://schemas.microsoft.com/office/powerpoint/2010/main" val="2799141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1635</Words>
  <Application>Microsoft Office PowerPoint</Application>
  <PresentationFormat>Widescreen</PresentationFormat>
  <Paragraphs>150</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Tahoma</vt:lpstr>
      <vt:lpstr>Times New Roman</vt:lpstr>
      <vt:lpstr>Office Theme</vt:lpstr>
      <vt:lpstr>South Derbyshire and South Dales LCP</vt:lpstr>
      <vt:lpstr>Targeted Family Support</vt:lpstr>
      <vt:lpstr>Partnership Working </vt:lpstr>
      <vt:lpstr>The Incredible years…</vt:lpstr>
      <vt:lpstr>How does it work?</vt:lpstr>
      <vt:lpstr>The Parenting Pyramid</vt:lpstr>
      <vt:lpstr>How do we measure Outcomes/impact?</vt:lpstr>
      <vt:lpstr>What parents say…..</vt:lpstr>
      <vt:lpstr>PowerPoint Presentation</vt:lpstr>
      <vt:lpstr>Moving Forward</vt:lpstr>
    </vt:vector>
  </TitlesOfParts>
  <Company>Derbyshire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Ashcroft (Childrens Services)</dc:creator>
  <cp:lastModifiedBy>Lisa Ashcroft (Childrens Services)</cp:lastModifiedBy>
  <cp:revision>11</cp:revision>
  <cp:lastPrinted>2018-07-02T14:16:44Z</cp:lastPrinted>
  <dcterms:created xsi:type="dcterms:W3CDTF">2018-07-02T08:49:33Z</dcterms:created>
  <dcterms:modified xsi:type="dcterms:W3CDTF">2018-07-02T14:18:50Z</dcterms:modified>
</cp:coreProperties>
</file>