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1" r:id="rId4"/>
    <p:sldId id="258" r:id="rId5"/>
    <p:sldId id="259" r:id="rId6"/>
    <p:sldId id="262" r:id="rId7"/>
    <p:sldId id="260" r:id="rId8"/>
    <p:sldId id="265" r:id="rId9"/>
    <p:sldId id="264" r:id="rId10"/>
    <p:sldId id="267"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05" autoAdjust="0"/>
    <p:restoredTop sz="94660"/>
  </p:normalViewPr>
  <p:slideViewPr>
    <p:cSldViewPr snapToGrid="0">
      <p:cViewPr varScale="1">
        <p:scale>
          <a:sx n="71" d="100"/>
          <a:sy n="71" d="100"/>
        </p:scale>
        <p:origin x="66" y="828"/>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A465ED2-1A45-4AFD-9EB4-4C9BDDA76F32}" type="datetimeFigureOut">
              <a:rPr lang="en-GB" smtClean="0"/>
              <a:t>02/07/18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51E66CA-B236-48AE-A45A-014665F98DCB}" type="slidenum">
              <a:rPr lang="en-GB" smtClean="0"/>
              <a:t>‹#›</a:t>
            </a:fld>
            <a:endParaRPr lang="en-GB"/>
          </a:p>
        </p:txBody>
      </p:sp>
    </p:spTree>
    <p:extLst>
      <p:ext uri="{BB962C8B-B14F-4D97-AF65-F5344CB8AC3E}">
        <p14:creationId xmlns:p14="http://schemas.microsoft.com/office/powerpoint/2010/main" val="829553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511E80-1901-48A8-B4A5-78E2296589C6}" type="datetimeFigureOut">
              <a:rPr lang="en-GB" smtClean="0"/>
              <a:t>02/07/18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C09157-38ED-4E81-A690-B82D0E214323}" type="slidenum">
              <a:rPr lang="en-GB" smtClean="0"/>
              <a:t>‹#›</a:t>
            </a:fld>
            <a:endParaRPr lang="en-GB"/>
          </a:p>
        </p:txBody>
      </p:sp>
    </p:spTree>
    <p:extLst>
      <p:ext uri="{BB962C8B-B14F-4D97-AF65-F5344CB8AC3E}">
        <p14:creationId xmlns:p14="http://schemas.microsoft.com/office/powerpoint/2010/main" val="365191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1</a:t>
            </a:fld>
            <a:endParaRPr lang="en-GB"/>
          </a:p>
        </p:txBody>
      </p:sp>
    </p:spTree>
    <p:extLst>
      <p:ext uri="{BB962C8B-B14F-4D97-AF65-F5344CB8AC3E}">
        <p14:creationId xmlns:p14="http://schemas.microsoft.com/office/powerpoint/2010/main" val="92537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We need to be sure that we know what needs we will be addressing in future to enable proper planning for this as we</a:t>
            </a:r>
            <a:r>
              <a:rPr lang="en-GB" baseline="0" dirty="0" smtClean="0"/>
              <a:t> recognise our resources are limited</a:t>
            </a:r>
          </a:p>
          <a:p>
            <a:pPr marL="228600" indent="-228600">
              <a:buAutoNum type="arabicPeriod"/>
            </a:pPr>
            <a:r>
              <a:rPr lang="en-GB" baseline="0" dirty="0" smtClean="0"/>
              <a:t>The nature of child-care and pre-school provision means that we need to work together across our own sector but also with private nurseries and voluntary groups in our communities</a:t>
            </a:r>
          </a:p>
          <a:p>
            <a:pPr marL="228600" indent="-228600">
              <a:buAutoNum type="arabicPeriod"/>
            </a:pPr>
            <a:r>
              <a:rPr lang="en-GB" baseline="0" dirty="0" smtClean="0"/>
              <a:t>Many of our partner agencies (e.g. schools) and our own Community Engagement Workers will have knowledge of and access to other funding opportunities. We need to be prepared to take advantage of these options to improve the level of resources available across the board to support the needs of children in our district</a:t>
            </a:r>
          </a:p>
          <a:p>
            <a:pPr marL="228600" indent="-228600">
              <a:buAutoNum type="arabicPeriod"/>
            </a:pPr>
            <a:r>
              <a:rPr lang="en-GB" baseline="0" dirty="0" smtClean="0"/>
              <a:t>NE-BOL has 2 Thriving Communities projects in progress (</a:t>
            </a:r>
            <a:r>
              <a:rPr lang="en-GB" baseline="0" dirty="0" err="1" smtClean="0"/>
              <a:t>Danesmoor</a:t>
            </a:r>
            <a:r>
              <a:rPr lang="en-GB" baseline="0" dirty="0" smtClean="0"/>
              <a:t> &amp; </a:t>
            </a:r>
            <a:r>
              <a:rPr lang="en-GB" baseline="0" dirty="0" err="1" smtClean="0"/>
              <a:t>Shirebrook</a:t>
            </a:r>
            <a:r>
              <a:rPr lang="en-GB" baseline="0" dirty="0" smtClean="0"/>
              <a:t>) and we need to link into their local knowledge and connections to ensure we are able to achieve the maximum impact from these programmes</a:t>
            </a:r>
          </a:p>
          <a:p>
            <a:pPr marL="228600" indent="-228600">
              <a:buAutoNum type="arabicPeriod"/>
            </a:pPr>
            <a:r>
              <a:rPr lang="en-GB" baseline="0" dirty="0" smtClean="0"/>
              <a:t>We will continue to draw back information from these programmes and groups to understand the impact and outcomes for our children and be prepared to adapt and innovate to ensure we are supporting the best possible outcome of the maximum number of school-ready children in NE-BOL</a:t>
            </a:r>
          </a:p>
          <a:p>
            <a:pPr marL="228600" indent="-228600">
              <a:buAutoNum type="arabicPeriod"/>
            </a:pPr>
            <a:endParaRPr lang="en-GB" dirty="0" smtClean="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10</a:t>
            </a:fld>
            <a:endParaRPr lang="en-GB"/>
          </a:p>
        </p:txBody>
      </p:sp>
    </p:spTree>
    <p:extLst>
      <p:ext uri="{BB962C8B-B14F-4D97-AF65-F5344CB8AC3E}">
        <p14:creationId xmlns:p14="http://schemas.microsoft.com/office/powerpoint/2010/main" val="113367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NE-BOL is the largest district in Derbyshire and we have to recognise</a:t>
            </a:r>
            <a:r>
              <a:rPr lang="en-GB" baseline="0" dirty="0" smtClean="0"/>
              <a:t> that this is a challenge to deliver effective services on a large-scale</a:t>
            </a:r>
          </a:p>
          <a:p>
            <a:r>
              <a:rPr lang="en-GB" dirty="0" smtClean="0"/>
              <a:t>Do we know what</a:t>
            </a:r>
            <a:r>
              <a:rPr lang="en-GB" baseline="0" dirty="0" smtClean="0"/>
              <a:t> percentage of our children are not school ready? How do we identify this – statistics? Feedback from schools? </a:t>
            </a:r>
            <a:r>
              <a:rPr lang="en-GB" b="1" baseline="0" dirty="0" smtClean="0"/>
              <a:t>Through local and national data and Local knowledge 71.7% of children had GLD locality wide but there are areas within the locality that are significantly lower. We also gather feedback form Cluster meeting, directly  from school and our health Colleagues</a:t>
            </a:r>
          </a:p>
          <a:p>
            <a:r>
              <a:rPr lang="en-GB" b="1" baseline="0" dirty="0" smtClean="0"/>
              <a:t>Since 16 we have supported 117 children and parents in the ECAT programme  (I have put this in the slide)</a:t>
            </a:r>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2</a:t>
            </a:fld>
            <a:endParaRPr lang="en-GB"/>
          </a:p>
        </p:txBody>
      </p:sp>
    </p:spTree>
    <p:extLst>
      <p:ext uri="{BB962C8B-B14F-4D97-AF65-F5344CB8AC3E}">
        <p14:creationId xmlns:p14="http://schemas.microsoft.com/office/powerpoint/2010/main" val="272830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Sue has given</a:t>
            </a:r>
            <a:r>
              <a:rPr lang="en-GB" baseline="0" dirty="0" smtClean="0"/>
              <a:t> her presentation on school readiness to a number of meetings, locally &amp; countywide to raise awareness of this issue</a:t>
            </a:r>
            <a:r>
              <a:rPr lang="en-GB" b="1" baseline="0" dirty="0" smtClean="0"/>
              <a:t> </a:t>
            </a:r>
            <a:r>
              <a:rPr lang="en-GB" baseline="0" dirty="0" smtClean="0"/>
              <a:t>2. Through LCP and sub-groups we are aware of the needs of children in the district and the scale of the challenge in NE-BOL</a:t>
            </a:r>
          </a:p>
          <a:p>
            <a:r>
              <a:rPr lang="en-GB" baseline="0" dirty="0" smtClean="0"/>
              <a:t>3. As we have established good working links between our Early Help services, our 0-5 team and local schools, pre-schools &amp; nurseries we can work together to deliver effective support to children &amp; families in NE-BOL</a:t>
            </a:r>
          </a:p>
          <a:p>
            <a:pPr lvl="0">
              <a:defRPr/>
            </a:pPr>
            <a:r>
              <a:rPr lang="en-GB" dirty="0"/>
              <a:t>4. Evidence (e.g. as seen in Sue Rickett’s presentation) shows the importance of early support to children’s development and school readiness is a significant part of this </a:t>
            </a:r>
            <a:r>
              <a:rPr lang="en-GB" b="1" dirty="0"/>
              <a:t>We are looking at being school ready for reception as the ‘sensitive periods’ in early brain development is the highest at 0 to 2 years and the focus of work agreed for 16/17 was communication and Language, Toilet training</a:t>
            </a:r>
            <a:endParaRPr lang="en-GB" dirty="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3</a:t>
            </a:fld>
            <a:endParaRPr lang="en-GB"/>
          </a:p>
        </p:txBody>
      </p:sp>
    </p:spTree>
    <p:extLst>
      <p:ext uri="{BB962C8B-B14F-4D97-AF65-F5344CB8AC3E}">
        <p14:creationId xmlns:p14="http://schemas.microsoft.com/office/powerpoint/2010/main" val="119369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LCP is able to bring</a:t>
            </a:r>
            <a:r>
              <a:rPr lang="en-GB" baseline="0" dirty="0" smtClean="0"/>
              <a:t> local agencies together to develop a comprehensive understanding of local needs</a:t>
            </a:r>
          </a:p>
          <a:p>
            <a:pPr marL="228600" indent="-228600">
              <a:buAutoNum type="arabicPeriod"/>
            </a:pPr>
            <a:r>
              <a:rPr lang="en-GB" dirty="0" smtClean="0"/>
              <a:t>Multi-agency approach shares the responsibility to address the identified needs</a:t>
            </a:r>
          </a:p>
          <a:p>
            <a:pPr marL="228600" indent="-228600">
              <a:buAutoNum type="arabicPeriod"/>
            </a:pPr>
            <a:r>
              <a:rPr lang="en-GB" dirty="0" smtClean="0"/>
              <a:t>LCP takes a practical approach – if we already have services that are working</a:t>
            </a:r>
            <a:r>
              <a:rPr lang="en-GB" baseline="0" dirty="0" smtClean="0"/>
              <a:t> to address a need then we can build on that – no need to ‘reinvent the wheel’ every time</a:t>
            </a:r>
          </a:p>
          <a:p>
            <a:pPr marL="228600" indent="-228600">
              <a:buAutoNum type="arabicPeriod"/>
            </a:pPr>
            <a:r>
              <a:rPr lang="en-GB" baseline="0" dirty="0" smtClean="0"/>
              <a:t>LCP is a forum that can reach consensus and provide a lead to local agencies to increase cooperation and also encourage fresh thinking where established approaches aren’t delivering</a:t>
            </a:r>
          </a:p>
          <a:p>
            <a:pPr marL="228600" indent="-228600">
              <a:buAutoNum type="arabicPeriod"/>
            </a:pPr>
            <a:r>
              <a:rPr lang="en-GB" baseline="0" dirty="0" smtClean="0"/>
              <a:t>In this instance we had to recognise that pre-school children engage with a range of different services and we need to work across all these sectors to maximise the effectiveness of the support programmes</a:t>
            </a:r>
            <a:endParaRPr lang="en-GB" dirty="0" smtClean="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4</a:t>
            </a:fld>
            <a:endParaRPr lang="en-GB"/>
          </a:p>
        </p:txBody>
      </p:sp>
    </p:spTree>
    <p:extLst>
      <p:ext uri="{BB962C8B-B14F-4D97-AF65-F5344CB8AC3E}">
        <p14:creationId xmlns:p14="http://schemas.microsoft.com/office/powerpoint/2010/main" val="182385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0-5 staff help to recruit volunteers, mostly parents from within our communities, to run universal groups that enable some of our most vulnerable families  to attend and engage. These groups</a:t>
            </a:r>
            <a:r>
              <a:rPr lang="en-GB" baseline="0" dirty="0" smtClean="0"/>
              <a:t> focus on school readiness as do our targeted groups (rationale &amp; handout?)</a:t>
            </a:r>
          </a:p>
          <a:p>
            <a:r>
              <a:rPr lang="en-GB" baseline="0" dirty="0" smtClean="0"/>
              <a:t>These trained parent champions go into schools &amp; nurseries to promote 2-year funding </a:t>
            </a:r>
          </a:p>
          <a:p>
            <a:r>
              <a:rPr lang="en-GB" baseline="0" dirty="0" smtClean="0"/>
              <a:t>Volunteers benefit from in-house and vocational training and may go on to pursue a career in child-care</a:t>
            </a:r>
            <a:endParaRPr lang="en-GB" dirty="0" smtClean="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5</a:t>
            </a:fld>
            <a:endParaRPr lang="en-GB"/>
          </a:p>
        </p:txBody>
      </p:sp>
    </p:spTree>
    <p:extLst>
      <p:ext uri="{BB962C8B-B14F-4D97-AF65-F5344CB8AC3E}">
        <p14:creationId xmlns:p14="http://schemas.microsoft.com/office/powerpoint/2010/main" val="223851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did we think roadshows were an effective method? </a:t>
            </a:r>
            <a:r>
              <a:rPr lang="en-GB" b="1" dirty="0" smtClean="0"/>
              <a:t>Encourage community Cohesion, having an impact on social and emotional development. Raising parents aspirations. </a:t>
            </a:r>
            <a:r>
              <a:rPr lang="en-GB" b="1" baseline="0" dirty="0" smtClean="0"/>
              <a:t> The services is able to  reach a wider audience across the locality, Where there has been a need identified from our partners and or our own local knowledge</a:t>
            </a:r>
            <a:endParaRPr lang="en-GB" dirty="0" smtClean="0"/>
          </a:p>
          <a:p>
            <a:r>
              <a:rPr lang="en-GB" dirty="0" smtClean="0"/>
              <a:t>What did we include in the programme</a:t>
            </a:r>
            <a:r>
              <a:rPr lang="en-GB" baseline="0" dirty="0" smtClean="0"/>
              <a:t> for these roadshows? </a:t>
            </a:r>
            <a:r>
              <a:rPr lang="en-GB" b="1" baseline="0" dirty="0" smtClean="0"/>
              <a:t>Based around the social pedagogy approach encouraging parents to work and play with their children and others activities like den building , large box modelling, physical actives </a:t>
            </a:r>
            <a:r>
              <a:rPr lang="en-GB" b="1" baseline="0" dirty="0" err="1" smtClean="0"/>
              <a:t>etc</a:t>
            </a:r>
            <a:r>
              <a:rPr lang="en-GB" b="1" baseline="0" dirty="0" smtClean="0"/>
              <a:t>  </a:t>
            </a:r>
            <a:endParaRPr lang="en-GB" baseline="0" dirty="0" smtClean="0"/>
          </a:p>
          <a:p>
            <a:r>
              <a:rPr lang="en-GB" baseline="0" dirty="0" smtClean="0"/>
              <a:t>Where did we target the roadshows and why? </a:t>
            </a:r>
            <a:r>
              <a:rPr lang="en-GB" b="1" baseline="0" dirty="0" smtClean="0"/>
              <a:t>Local community Centres, Parks,  which changes from term to term ensuring the majority of areas receive a service in particular those with a higher percentage of need. Some were delivered in term time after school the majority in the holidays  </a:t>
            </a:r>
          </a:p>
          <a:p>
            <a:r>
              <a:rPr lang="en-GB" baseline="0" dirty="0" smtClean="0"/>
              <a:t>Who was involved in delivering the roadshows and who came along to them? </a:t>
            </a:r>
            <a:r>
              <a:rPr lang="en-GB" b="1" baseline="0" dirty="0" smtClean="0"/>
              <a:t>EYFP, CEW, social workers, MAT teams, Youth workers, police and fire service, health professionals </a:t>
            </a:r>
          </a:p>
          <a:p>
            <a:r>
              <a:rPr lang="en-GB" baseline="0" dirty="0" smtClean="0"/>
              <a:t>What did they achieve? How do we know this and how are we going to build on it for the future? </a:t>
            </a:r>
            <a:r>
              <a:rPr lang="en-GB" b="1" dirty="0"/>
              <a:t>Summer 17 -  648 attended, families were made aware of the services the Children centre provided, their feedback on development of services, volunteers were actively recruited, This year we have increased the number of events o enable us to do this we use other professionals and volunteers more effectively</a:t>
            </a:r>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6</a:t>
            </a:fld>
            <a:endParaRPr lang="en-GB"/>
          </a:p>
        </p:txBody>
      </p:sp>
    </p:spTree>
    <p:extLst>
      <p:ext uri="{BB962C8B-B14F-4D97-AF65-F5344CB8AC3E}">
        <p14:creationId xmlns:p14="http://schemas.microsoft.com/office/powerpoint/2010/main" val="168174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How many in the Sub-Group? </a:t>
            </a:r>
            <a:r>
              <a:rPr lang="en-GB" b="1" dirty="0" smtClean="0"/>
              <a:t>Our sub group partners are schools(although she has not attended as yet but has been invited to all) Health,</a:t>
            </a:r>
            <a:r>
              <a:rPr lang="en-GB" b="1" baseline="0" dirty="0" smtClean="0"/>
              <a:t> CEW, Early Years sufficiency officers, day care providers </a:t>
            </a:r>
            <a:endParaRPr lang="en-GB" b="1" dirty="0" smtClean="0"/>
          </a:p>
          <a:p>
            <a:pPr marL="228600" indent="-228600">
              <a:buFont typeface="+mj-lt"/>
              <a:buAutoNum type="arabicPeriod"/>
            </a:pPr>
            <a:r>
              <a:rPr lang="en-GB" dirty="0" smtClean="0"/>
              <a:t>How we are working with Health Visitors etc.</a:t>
            </a:r>
            <a:r>
              <a:rPr lang="en-GB" b="1" dirty="0" smtClean="0"/>
              <a:t> We meet with all the HV on a termly</a:t>
            </a:r>
            <a:r>
              <a:rPr lang="en-GB" b="1" baseline="0" dirty="0" smtClean="0"/>
              <a:t> basis either as a group or individual representative</a:t>
            </a:r>
            <a:endParaRPr lang="en-GB" dirty="0" smtClean="0"/>
          </a:p>
          <a:p>
            <a:pPr marL="228600" indent="-228600">
              <a:buFont typeface="+mj-lt"/>
              <a:buAutoNum type="arabicPeriod"/>
            </a:pPr>
            <a:r>
              <a:rPr lang="en-GB" dirty="0" smtClean="0"/>
              <a:t>How we will plan for the future and link those</a:t>
            </a:r>
            <a:r>
              <a:rPr lang="en-GB" baseline="0" dirty="0" smtClean="0"/>
              <a:t> plans to wider district initiatives through LCP?  </a:t>
            </a:r>
            <a:r>
              <a:rPr lang="en-GB" b="1" baseline="0" dirty="0" smtClean="0"/>
              <a:t>My team meet on a regular basis where we look at the performance indicator locally and nationally, at district initiatives and develop a plan while being aware of the ever changing needs of families within our communities and being realistic with what we can provide to ensure a quality of service and how we can work with other professionals to achieve this. </a:t>
            </a:r>
            <a:endParaRPr lang="en-GB" baseline="0" dirty="0" smtClean="0"/>
          </a:p>
          <a:p>
            <a:pPr marL="228600" indent="-228600">
              <a:buFont typeface="+mj-lt"/>
              <a:buAutoNum type="arabicPeriod"/>
            </a:pPr>
            <a:r>
              <a:rPr lang="en-GB" baseline="0" dirty="0" smtClean="0"/>
              <a:t>Plan to develop Sub-Group with input and lead from Senior Team Manager</a:t>
            </a:r>
            <a:endParaRPr lang="en-GB" dirty="0" smtClean="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7</a:t>
            </a:fld>
            <a:endParaRPr lang="en-GB"/>
          </a:p>
        </p:txBody>
      </p:sp>
    </p:spTree>
    <p:extLst>
      <p:ext uri="{BB962C8B-B14F-4D97-AF65-F5344CB8AC3E}">
        <p14:creationId xmlns:p14="http://schemas.microsoft.com/office/powerpoint/2010/main" val="194495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How have we linked these specific workshops</a:t>
            </a:r>
            <a:r>
              <a:rPr lang="en-GB" baseline="0" dirty="0" smtClean="0"/>
              <a:t> to meeting the 10 keys? </a:t>
            </a:r>
            <a:r>
              <a:rPr lang="en-GB" b="1" baseline="0" dirty="0" smtClean="0"/>
              <a:t>Focus for School Ready in Derbyshire being communication and language and Toilet training also through request from schools </a:t>
            </a:r>
            <a:endParaRPr lang="en-GB" baseline="0" dirty="0" smtClean="0"/>
          </a:p>
          <a:p>
            <a:pPr marL="228600" indent="-228600">
              <a:buAutoNum type="arabicPeriod"/>
            </a:pPr>
            <a:r>
              <a:rPr lang="en-GB" baseline="0" dirty="0" smtClean="0"/>
              <a:t>What sort of attendance/engagement have we had from parents?</a:t>
            </a:r>
            <a:r>
              <a:rPr lang="en-GB" b="1" baseline="0" dirty="0" smtClean="0"/>
              <a:t> Positive although some numbers have been small as schools have targeted specific parents  Engagement has been very positive</a:t>
            </a:r>
            <a:endParaRPr lang="en-GB" baseline="0" dirty="0" smtClean="0"/>
          </a:p>
          <a:p>
            <a:pPr marL="228600" indent="-228600">
              <a:buAutoNum type="arabicPeriod"/>
            </a:pPr>
            <a:r>
              <a:rPr lang="en-GB" baseline="0" dirty="0" smtClean="0"/>
              <a:t>What sort of settings have we delivered these in? </a:t>
            </a:r>
            <a:r>
              <a:rPr lang="en-GB" b="1" baseline="0" dirty="0" smtClean="0"/>
              <a:t>Schools and nurseries</a:t>
            </a:r>
            <a:endParaRPr lang="en-GB" baseline="0" dirty="0" smtClean="0"/>
          </a:p>
          <a:p>
            <a:pPr marL="228600" indent="-228600">
              <a:buAutoNum type="arabicPeriod"/>
            </a:pPr>
            <a:r>
              <a:rPr lang="en-GB" baseline="0" dirty="0" smtClean="0"/>
              <a:t>How much more flexibility could we build in to achieve maximum impact from these? </a:t>
            </a:r>
            <a:r>
              <a:rPr lang="en-GB" b="1" baseline="0" dirty="0" smtClean="0"/>
              <a:t>We already work flexibly to meet the needs of the school and parents at various times throughout the day</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8</a:t>
            </a:fld>
            <a:endParaRPr lang="en-GB"/>
          </a:p>
        </p:txBody>
      </p:sp>
    </p:spTree>
    <p:extLst>
      <p:ext uri="{BB962C8B-B14F-4D97-AF65-F5344CB8AC3E}">
        <p14:creationId xmlns:p14="http://schemas.microsoft.com/office/powerpoint/2010/main" val="409408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What have we achieved through the volunteer groups, roadshows and</a:t>
            </a:r>
            <a:r>
              <a:rPr lang="en-GB" baseline="0" dirty="0" smtClean="0"/>
              <a:t> school readiness presentations?</a:t>
            </a:r>
          </a:p>
          <a:p>
            <a:pPr marL="228600" indent="-228600">
              <a:buAutoNum type="arabicPeriod"/>
            </a:pPr>
            <a:r>
              <a:rPr lang="en-GB" baseline="0" dirty="0" smtClean="0"/>
              <a:t>How do we know what we’ve achieved so far? If we are not measuring this yet how could we ensure we measure it in future (either through data from schools or from direct feedback from course participants and schools/nurseries</a:t>
            </a:r>
          </a:p>
          <a:p>
            <a:pPr marL="228600" indent="-228600">
              <a:buAutoNum type="arabicPeriod"/>
            </a:pPr>
            <a:r>
              <a:rPr lang="en-GB" baseline="0" dirty="0" smtClean="0"/>
              <a:t>What is the benefit to the children in the short term (ready for school, ready to learn, wider benefit to whole classes if less time spent on toilet-training etc.) and the long-term (greater chance of successful school achievements over time if the foundation is well-established</a:t>
            </a:r>
          </a:p>
          <a:p>
            <a:pPr marL="228600" indent="-228600">
              <a:buAutoNum type="arabicPeriod"/>
            </a:pPr>
            <a:r>
              <a:rPr lang="en-GB" baseline="0" dirty="0" smtClean="0"/>
              <a:t>What is the benefit to schools (e.g. better able to use their resources on teaching and developing the children beyond the ‘school-ready’ stage)</a:t>
            </a:r>
          </a:p>
          <a:p>
            <a:pPr marL="228600" indent="-228600">
              <a:buAutoNum type="arabicPeriod"/>
            </a:pPr>
            <a:r>
              <a:rPr lang="en-GB" baseline="0" dirty="0" smtClean="0"/>
              <a:t>What is the benefit to families overall (less nappies, improved communication between children &amp; parents, better behaviour – less tension in families, less risk to children)</a:t>
            </a:r>
            <a:endParaRPr lang="en-GB" dirty="0" smtClean="0"/>
          </a:p>
          <a:p>
            <a:endParaRPr lang="en-GB" dirty="0"/>
          </a:p>
        </p:txBody>
      </p:sp>
      <p:sp>
        <p:nvSpPr>
          <p:cNvPr id="4" name="Slide Number Placeholder 3"/>
          <p:cNvSpPr>
            <a:spLocks noGrp="1"/>
          </p:cNvSpPr>
          <p:nvPr>
            <p:ph type="sldNum" sz="quarter" idx="10"/>
          </p:nvPr>
        </p:nvSpPr>
        <p:spPr/>
        <p:txBody>
          <a:bodyPr/>
          <a:lstStyle/>
          <a:p>
            <a:fld id="{26C09157-38ED-4E81-A690-B82D0E214323}" type="slidenum">
              <a:rPr lang="en-GB" smtClean="0"/>
              <a:t>9</a:t>
            </a:fld>
            <a:endParaRPr lang="en-GB"/>
          </a:p>
        </p:txBody>
      </p:sp>
    </p:spTree>
    <p:extLst>
      <p:ext uri="{BB962C8B-B14F-4D97-AF65-F5344CB8AC3E}">
        <p14:creationId xmlns:p14="http://schemas.microsoft.com/office/powerpoint/2010/main" val="65518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3953"/>
            <a:ext cx="9144000" cy="146601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descr="C:\Users\A2701921\Downloads\5.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484" y="578223"/>
            <a:ext cx="10206316" cy="1237129"/>
          </a:xfrm>
          <a:prstGeom prst="rect">
            <a:avLst/>
          </a:prstGeom>
          <a:noFill/>
          <a:ln>
            <a:noFill/>
          </a:ln>
        </p:spPr>
      </p:pic>
    </p:spTree>
    <p:extLst>
      <p:ext uri="{BB962C8B-B14F-4D97-AF65-F5344CB8AC3E}">
        <p14:creationId xmlns:p14="http://schemas.microsoft.com/office/powerpoint/2010/main" val="2527270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B5F52-C9AF-4FB5-996D-AB716DE45ED7}"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52790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B5F52-C9AF-4FB5-996D-AB716DE45ED7}"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19609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75360"/>
            <a:ext cx="10515600" cy="1325563"/>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838200" y="3173505"/>
            <a:ext cx="10515600" cy="3003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8" descr="C:\Users\A2701921\Downloads\5.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484" y="338231"/>
            <a:ext cx="10206316" cy="1237129"/>
          </a:xfrm>
          <a:prstGeom prst="rect">
            <a:avLst/>
          </a:prstGeom>
          <a:noFill/>
          <a:ln>
            <a:noFill/>
          </a:ln>
        </p:spPr>
      </p:pic>
    </p:spTree>
    <p:extLst>
      <p:ext uri="{BB962C8B-B14F-4D97-AF65-F5344CB8AC3E}">
        <p14:creationId xmlns:p14="http://schemas.microsoft.com/office/powerpoint/2010/main" val="5780701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B5F52-C9AF-4FB5-996D-AB716DE45ED7}" type="datetimeFigureOut">
              <a:rPr lang="en-GB" smtClean="0"/>
              <a:t>02/07/18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366330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CB5F52-C9AF-4FB5-996D-AB716DE45ED7}" type="datetimeFigureOut">
              <a:rPr lang="en-GB" smtClean="0"/>
              <a:t>02/07/18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177554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CB5F52-C9AF-4FB5-996D-AB716DE45ED7}" type="datetimeFigureOut">
              <a:rPr lang="en-GB" smtClean="0"/>
              <a:t>02/07/18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28843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CB5F52-C9AF-4FB5-996D-AB716DE45ED7}" type="datetimeFigureOut">
              <a:rPr lang="en-GB" smtClean="0"/>
              <a:t>02/07/18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258616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B5F52-C9AF-4FB5-996D-AB716DE45ED7}" type="datetimeFigureOut">
              <a:rPr lang="en-GB" smtClean="0"/>
              <a:t>02/07/18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117428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B5F52-C9AF-4FB5-996D-AB716DE45ED7}" type="datetimeFigureOut">
              <a:rPr lang="en-GB" smtClean="0"/>
              <a:t>02/07/18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303898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B5F52-C9AF-4FB5-996D-AB716DE45ED7}" type="datetimeFigureOut">
              <a:rPr lang="en-GB" smtClean="0"/>
              <a:t>02/07/18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0A1ECF-18B3-4DEC-9F0D-E8B3C6BD0B46}" type="slidenum">
              <a:rPr lang="en-GB" smtClean="0"/>
              <a:t>‹#›</a:t>
            </a:fld>
            <a:endParaRPr lang="en-GB"/>
          </a:p>
        </p:txBody>
      </p:sp>
    </p:spTree>
    <p:extLst>
      <p:ext uri="{BB962C8B-B14F-4D97-AF65-F5344CB8AC3E}">
        <p14:creationId xmlns:p14="http://schemas.microsoft.com/office/powerpoint/2010/main" val="346927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B5F52-C9AF-4FB5-996D-AB716DE45ED7}" type="datetimeFigureOut">
              <a:rPr lang="en-GB" smtClean="0"/>
              <a:t>02/07/18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A1ECF-18B3-4DEC-9F0D-E8B3C6BD0B46}" type="slidenum">
              <a:rPr lang="en-GB" smtClean="0"/>
              <a:t>‹#›</a:t>
            </a:fld>
            <a:endParaRPr lang="en-GB"/>
          </a:p>
        </p:txBody>
      </p:sp>
    </p:spTree>
    <p:extLst>
      <p:ext uri="{BB962C8B-B14F-4D97-AF65-F5344CB8AC3E}">
        <p14:creationId xmlns:p14="http://schemas.microsoft.com/office/powerpoint/2010/main" val="711601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3345"/>
            <a:ext cx="9144000" cy="1526617"/>
          </a:xfrm>
        </p:spPr>
        <p:txBody>
          <a:bodyPr>
            <a:normAutofit/>
          </a:bodyPr>
          <a:lstStyle/>
          <a:p>
            <a:r>
              <a:rPr lang="en-GB" sz="4400" b="1" dirty="0" smtClean="0">
                <a:latin typeface="Arial" panose="020B0604020202020204" pitchFamily="34" charset="0"/>
                <a:cs typeface="Arial" panose="020B0604020202020204" pitchFamily="34" charset="0"/>
              </a:rPr>
              <a:t>0-5 </a:t>
            </a:r>
            <a:r>
              <a:rPr lang="en-GB" sz="4400" b="1" dirty="0">
                <a:latin typeface="Arial" panose="020B0604020202020204" pitchFamily="34" charset="0"/>
                <a:cs typeface="Arial" panose="020B0604020202020204" pitchFamily="34" charset="0"/>
              </a:rPr>
              <a:t>Provision </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Ready for School</a:t>
            </a:r>
          </a:p>
        </p:txBody>
      </p:sp>
      <p:sp>
        <p:nvSpPr>
          <p:cNvPr id="3" name="Subtitle 2"/>
          <p:cNvSpPr>
            <a:spLocks noGrp="1"/>
          </p:cNvSpPr>
          <p:nvPr>
            <p:ph type="subTitle" idx="1"/>
          </p:nvPr>
        </p:nvSpPr>
        <p:spPr>
          <a:xfrm>
            <a:off x="1524000" y="4220602"/>
            <a:ext cx="9144000" cy="1655762"/>
          </a:xfrm>
        </p:spPr>
        <p:txBody>
          <a:bodyPr/>
          <a:lstStyle/>
          <a:p>
            <a:endParaRPr lang="en-GB" dirty="0" smtClean="0"/>
          </a:p>
          <a:p>
            <a:r>
              <a:rPr lang="en-GB" dirty="0" smtClean="0">
                <a:latin typeface="Arial" panose="020B0604020202020204" pitchFamily="34" charset="0"/>
                <a:cs typeface="Arial" panose="020B0604020202020204" pitchFamily="34" charset="0"/>
              </a:rPr>
              <a:t>Julie </a:t>
            </a:r>
            <a:r>
              <a:rPr lang="en-GB" dirty="0">
                <a:latin typeface="Arial" panose="020B0604020202020204" pitchFamily="34" charset="0"/>
                <a:cs typeface="Arial" panose="020B0604020202020204" pitchFamily="34" charset="0"/>
              </a:rPr>
              <a:t>Stanley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Bolsover/North </a:t>
            </a:r>
            <a:r>
              <a:rPr lang="en-GB" dirty="0">
                <a:latin typeface="Arial" panose="020B0604020202020204" pitchFamily="34" charset="0"/>
                <a:cs typeface="Arial" panose="020B0604020202020204" pitchFamily="34" charset="0"/>
              </a:rPr>
              <a:t>East Derbyshire Children’s Centre Services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17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p:txBody>
          <a:bodyPr/>
          <a:lstStyle/>
          <a:p>
            <a:pPr marL="342900" indent="-342900">
              <a:lnSpc>
                <a:spcPct val="100000"/>
              </a:lnSpc>
              <a:spcBef>
                <a:spcPts val="0"/>
              </a:spcBef>
            </a:pPr>
            <a:r>
              <a:rPr lang="en-GB" dirty="0">
                <a:latin typeface="Arial" panose="020B0604020202020204" pitchFamily="34" charset="0"/>
                <a:cs typeface="Arial" panose="020B0604020202020204" pitchFamily="34" charset="0"/>
              </a:rPr>
              <a:t>Identifying future needs</a:t>
            </a:r>
          </a:p>
          <a:p>
            <a:pPr marL="342900" indent="-342900">
              <a:lnSpc>
                <a:spcPct val="100000"/>
              </a:lnSpc>
              <a:spcBef>
                <a:spcPts val="0"/>
              </a:spcBef>
            </a:pPr>
            <a:r>
              <a:rPr lang="en-GB" dirty="0">
                <a:latin typeface="Arial" panose="020B0604020202020204" pitchFamily="34" charset="0"/>
                <a:cs typeface="Arial" panose="020B0604020202020204" pitchFamily="34" charset="0"/>
              </a:rPr>
              <a:t>Linking to voluntary and private sector partners</a:t>
            </a:r>
          </a:p>
          <a:p>
            <a:pPr marL="342900" indent="-342900">
              <a:lnSpc>
                <a:spcPct val="100000"/>
              </a:lnSpc>
              <a:spcBef>
                <a:spcPts val="0"/>
              </a:spcBef>
            </a:pPr>
            <a:r>
              <a:rPr lang="en-GB" dirty="0">
                <a:latin typeface="Arial" panose="020B0604020202020204" pitchFamily="34" charset="0"/>
                <a:cs typeface="Arial" panose="020B0604020202020204" pitchFamily="34" charset="0"/>
              </a:rPr>
              <a:t>Wider funding opportunities</a:t>
            </a:r>
          </a:p>
          <a:p>
            <a:pPr marL="342900" indent="-342900">
              <a:lnSpc>
                <a:spcPct val="100000"/>
              </a:lnSpc>
              <a:spcBef>
                <a:spcPts val="0"/>
              </a:spcBef>
            </a:pPr>
            <a:r>
              <a:rPr lang="en-GB" dirty="0">
                <a:latin typeface="Arial" panose="020B0604020202020204" pitchFamily="34" charset="0"/>
                <a:cs typeface="Arial" panose="020B0604020202020204" pitchFamily="34" charset="0"/>
              </a:rPr>
              <a:t>Thriving </a:t>
            </a:r>
            <a:r>
              <a:rPr lang="en-GB" dirty="0" smtClean="0">
                <a:latin typeface="Arial" panose="020B0604020202020204" pitchFamily="34" charset="0"/>
                <a:cs typeface="Arial" panose="020B0604020202020204" pitchFamily="34" charset="0"/>
              </a:rPr>
              <a:t>Communities </a:t>
            </a:r>
            <a:r>
              <a:rPr lang="en-GB" dirty="0">
                <a:latin typeface="Arial" panose="020B0604020202020204" pitchFamily="34" charset="0"/>
                <a:cs typeface="Arial" panose="020B0604020202020204" pitchFamily="34" charset="0"/>
              </a:rPr>
              <a:t>projects</a:t>
            </a:r>
          </a:p>
          <a:p>
            <a:pPr marL="342900" indent="-342900">
              <a:lnSpc>
                <a:spcPct val="100000"/>
              </a:lnSpc>
              <a:spcBef>
                <a:spcPts val="0"/>
              </a:spcBef>
            </a:pPr>
            <a:r>
              <a:rPr lang="en-GB" dirty="0">
                <a:latin typeface="Arial" panose="020B0604020202020204" pitchFamily="34" charset="0"/>
                <a:cs typeface="Arial" panose="020B0604020202020204" pitchFamily="34" charset="0"/>
              </a:rPr>
              <a:t>Continued feedback, analysis and adaptation</a:t>
            </a:r>
          </a:p>
          <a:p>
            <a:pPr>
              <a:lnSpc>
                <a:spcPct val="100000"/>
              </a:lnSpc>
              <a:spcBef>
                <a:spcPts val="0"/>
              </a:spcBef>
            </a:pPr>
            <a:endParaRPr lang="en-GB" dirty="0"/>
          </a:p>
        </p:txBody>
      </p:sp>
    </p:spTree>
    <p:extLst>
      <p:ext uri="{BB962C8B-B14F-4D97-AF65-F5344CB8AC3E}">
        <p14:creationId xmlns:p14="http://schemas.microsoft.com/office/powerpoint/2010/main" val="207755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Introduction</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581835"/>
            <a:ext cx="10515600" cy="3595127"/>
          </a:xfrm>
        </p:spPr>
        <p:txBody>
          <a:bodyPr>
            <a:normAutofit fontScale="85000" lnSpcReduction="20000"/>
          </a:bodyPr>
          <a:lstStyle/>
          <a:p>
            <a:pPr marL="363538" indent="-363538">
              <a:lnSpc>
                <a:spcPct val="120000"/>
              </a:lnSpc>
              <a:spcBef>
                <a:spcPts val="0"/>
              </a:spcBef>
            </a:pPr>
            <a:r>
              <a:rPr lang="en-GB" dirty="0">
                <a:latin typeface="Arial" panose="020B0604020202020204" pitchFamily="34" charset="0"/>
                <a:cs typeface="Arial" panose="020B0604020202020204" pitchFamily="34" charset="0"/>
              </a:rPr>
              <a:t>Bolsover and North East </a:t>
            </a:r>
            <a:r>
              <a:rPr lang="en-GB" dirty="0" smtClean="0">
                <a:latin typeface="Arial" panose="020B0604020202020204" pitchFamily="34" charset="0"/>
                <a:cs typeface="Arial" panose="020B0604020202020204" pitchFamily="34" charset="0"/>
              </a:rPr>
              <a:t>Derbyshire has </a:t>
            </a:r>
            <a:r>
              <a:rPr lang="en-GB" dirty="0">
                <a:latin typeface="Arial" panose="020B0604020202020204" pitchFamily="34" charset="0"/>
                <a:cs typeface="Arial" panose="020B0604020202020204" pitchFamily="34" charset="0"/>
              </a:rPr>
              <a:t>a significant higher percentage of children living in </a:t>
            </a:r>
            <a:r>
              <a:rPr lang="en-GB" dirty="0" smtClean="0">
                <a:latin typeface="Arial" panose="020B0604020202020204" pitchFamily="34" charset="0"/>
                <a:cs typeface="Arial" panose="020B0604020202020204" pitchFamily="34" charset="0"/>
              </a:rPr>
              <a:t>poverty</a:t>
            </a:r>
            <a:endParaRPr lang="en-GB" dirty="0">
              <a:latin typeface="Arial" panose="020B0604020202020204" pitchFamily="34" charset="0"/>
              <a:cs typeface="Arial" panose="020B0604020202020204" pitchFamily="34" charset="0"/>
            </a:endParaRPr>
          </a:p>
          <a:p>
            <a:pPr marL="363538" indent="-363538">
              <a:lnSpc>
                <a:spcPct val="120000"/>
              </a:lnSpc>
              <a:spcBef>
                <a:spcPts val="0"/>
              </a:spcBef>
            </a:pPr>
            <a:r>
              <a:rPr lang="en-GB" dirty="0">
                <a:latin typeface="Arial" panose="020B0604020202020204" pitchFamily="34" charset="0"/>
                <a:cs typeface="Arial" panose="020B0604020202020204" pitchFamily="34" charset="0"/>
              </a:rPr>
              <a:t>Our area has:- </a:t>
            </a:r>
          </a:p>
          <a:p>
            <a:pPr marL="363538" indent="-363538">
              <a:lnSpc>
                <a:spcPct val="120000"/>
              </a:lnSpc>
              <a:spcBef>
                <a:spcPts val="0"/>
              </a:spcBef>
            </a:pPr>
            <a:r>
              <a:rPr lang="en-GB" dirty="0">
                <a:latin typeface="Arial" panose="020B0604020202020204" pitchFamily="34" charset="0"/>
                <a:cs typeface="Arial" panose="020B0604020202020204" pitchFamily="34" charset="0"/>
              </a:rPr>
              <a:t>9,185 Under 5’s</a:t>
            </a:r>
          </a:p>
          <a:p>
            <a:pPr marL="363538" indent="-363538">
              <a:lnSpc>
                <a:spcPct val="120000"/>
              </a:lnSpc>
              <a:spcBef>
                <a:spcPts val="0"/>
              </a:spcBef>
            </a:pPr>
            <a:r>
              <a:rPr lang="en-GB" dirty="0">
                <a:latin typeface="Arial" panose="020B0604020202020204" pitchFamily="34" charset="0"/>
                <a:cs typeface="Arial" panose="020B0604020202020204" pitchFamily="34" charset="0"/>
              </a:rPr>
              <a:t>3,445 </a:t>
            </a:r>
            <a:r>
              <a:rPr lang="en-GB" dirty="0" smtClean="0">
                <a:latin typeface="Arial" panose="020B0604020202020204" pitchFamily="34" charset="0"/>
                <a:cs typeface="Arial" panose="020B0604020202020204" pitchFamily="34" charset="0"/>
              </a:rPr>
              <a:t>Under </a:t>
            </a:r>
            <a:r>
              <a:rPr lang="en-GB" dirty="0" smtClean="0">
                <a:latin typeface="Arial" panose="020B0604020202020204" pitchFamily="34" charset="0"/>
                <a:cs typeface="Arial" panose="020B0604020202020204" pitchFamily="34" charset="0"/>
              </a:rPr>
              <a:t>2’s</a:t>
            </a:r>
          </a:p>
          <a:p>
            <a:pPr marL="363538" indent="-363538">
              <a:lnSpc>
                <a:spcPct val="120000"/>
              </a:lnSpc>
              <a:spcBef>
                <a:spcPts val="0"/>
              </a:spcBef>
            </a:pPr>
            <a:r>
              <a:rPr lang="en-GB" dirty="0" smtClean="0">
                <a:latin typeface="Arial" panose="020B0604020202020204" pitchFamily="34" charset="0"/>
                <a:cs typeface="Arial" panose="020B0604020202020204" pitchFamily="34" charset="0"/>
              </a:rPr>
              <a:t>71.7% of children have a GLD</a:t>
            </a:r>
            <a:endParaRPr lang="en-GB" dirty="0">
              <a:latin typeface="Arial" panose="020B0604020202020204" pitchFamily="34" charset="0"/>
              <a:cs typeface="Arial" panose="020B0604020202020204" pitchFamily="34" charset="0"/>
            </a:endParaRPr>
          </a:p>
          <a:p>
            <a:pPr marL="363538" indent="-363538">
              <a:lnSpc>
                <a:spcPct val="120000"/>
              </a:lnSpc>
              <a:spcBef>
                <a:spcPts val="0"/>
              </a:spcBef>
            </a:pPr>
            <a:r>
              <a:rPr lang="en-GB" dirty="0">
                <a:latin typeface="Arial" panose="020B0604020202020204" pitchFamily="34" charset="0"/>
                <a:cs typeface="Arial" panose="020B0604020202020204" pitchFamily="34" charset="0"/>
              </a:rPr>
              <a:t>571 may be eligible for 2 year funding</a:t>
            </a:r>
          </a:p>
          <a:p>
            <a:pPr marL="363538" indent="-363538">
              <a:lnSpc>
                <a:spcPct val="120000"/>
              </a:lnSpc>
              <a:spcBef>
                <a:spcPts val="0"/>
              </a:spcBef>
            </a:pPr>
            <a:r>
              <a:rPr lang="en-GB" dirty="0">
                <a:latin typeface="Arial" panose="020B0604020202020204" pitchFamily="34" charset="0"/>
                <a:cs typeface="Arial" panose="020B0604020202020204" pitchFamily="34" charset="0"/>
              </a:rPr>
              <a:t>117 children and parents supported with ECAT </a:t>
            </a:r>
          </a:p>
          <a:p>
            <a:pPr marL="363538" indent="-363538">
              <a:lnSpc>
                <a:spcPct val="120000"/>
              </a:lnSpc>
              <a:spcBef>
                <a:spcPts val="0"/>
              </a:spcBef>
            </a:pPr>
            <a:r>
              <a:rPr lang="en-GB" dirty="0">
                <a:latin typeface="Arial" panose="020B0604020202020204" pitchFamily="34" charset="0"/>
                <a:cs typeface="Arial" panose="020B0604020202020204" pitchFamily="34" charset="0"/>
              </a:rPr>
              <a:t>A high percentage of our children are not school ready</a:t>
            </a:r>
          </a:p>
          <a:p>
            <a:endParaRPr lang="en-GB" dirty="0"/>
          </a:p>
        </p:txBody>
      </p:sp>
    </p:spTree>
    <p:extLst>
      <p:ext uri="{BB962C8B-B14F-4D97-AF65-F5344CB8AC3E}">
        <p14:creationId xmlns:p14="http://schemas.microsoft.com/office/powerpoint/2010/main" val="164572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Why focus on school readiness?</a:t>
            </a:r>
          </a:p>
        </p:txBody>
      </p:sp>
      <p:sp>
        <p:nvSpPr>
          <p:cNvPr id="3" name="Content Placeholder 2"/>
          <p:cNvSpPr>
            <a:spLocks noGrp="1"/>
          </p:cNvSpPr>
          <p:nvPr>
            <p:ph idx="1"/>
          </p:nvPr>
        </p:nvSpPr>
        <p:spPr/>
        <p:txBody>
          <a:bodyPr/>
          <a:lstStyle/>
          <a:p>
            <a:pPr marL="342900" indent="-342900">
              <a:lnSpc>
                <a:spcPct val="100000"/>
              </a:lnSpc>
              <a:spcBef>
                <a:spcPts val="0"/>
              </a:spcBef>
            </a:pPr>
            <a:r>
              <a:rPr lang="en-GB" dirty="0">
                <a:latin typeface="Arial" panose="020B0604020202020204" pitchFamily="34" charset="0"/>
                <a:cs typeface="Arial" panose="020B0604020202020204" pitchFamily="34" charset="0"/>
              </a:rPr>
              <a:t>County-wide focus on school readiness (Sue Ricketts)</a:t>
            </a:r>
          </a:p>
          <a:p>
            <a:pPr marL="342900" indent="-342900">
              <a:lnSpc>
                <a:spcPct val="100000"/>
              </a:lnSpc>
              <a:spcBef>
                <a:spcPts val="0"/>
              </a:spcBef>
            </a:pPr>
            <a:r>
              <a:rPr lang="en-GB" dirty="0">
                <a:latin typeface="Arial" panose="020B0604020202020204" pitchFamily="34" charset="0"/>
                <a:cs typeface="Arial" panose="020B0604020202020204" pitchFamily="34" charset="0"/>
              </a:rPr>
              <a:t>LCP awareness of local needs</a:t>
            </a:r>
          </a:p>
          <a:p>
            <a:pPr marL="342900" indent="-342900">
              <a:lnSpc>
                <a:spcPct val="100000"/>
              </a:lnSpc>
              <a:spcBef>
                <a:spcPts val="0"/>
              </a:spcBef>
            </a:pPr>
            <a:r>
              <a:rPr lang="en-GB" dirty="0">
                <a:latin typeface="Arial" panose="020B0604020202020204" pitchFamily="34" charset="0"/>
                <a:cs typeface="Arial" panose="020B0604020202020204" pitchFamily="34" charset="0"/>
              </a:rPr>
              <a:t>Strong </a:t>
            </a:r>
            <a:r>
              <a:rPr lang="en-GB" dirty="0" smtClean="0">
                <a:latin typeface="Arial" panose="020B0604020202020204" pitchFamily="34" charset="0"/>
                <a:cs typeface="Arial" panose="020B0604020202020204" pitchFamily="34" charset="0"/>
              </a:rPr>
              <a:t>District </a:t>
            </a:r>
            <a:r>
              <a:rPr lang="en-GB" dirty="0">
                <a:latin typeface="Arial" panose="020B0604020202020204" pitchFamily="34" charset="0"/>
                <a:cs typeface="Arial" panose="020B0604020202020204" pitchFamily="34" charset="0"/>
              </a:rPr>
              <a:t>links between Early Help services and local schools and nurseries</a:t>
            </a:r>
          </a:p>
          <a:p>
            <a:pPr marL="342900" indent="-342900">
              <a:lnSpc>
                <a:spcPct val="100000"/>
              </a:lnSpc>
              <a:spcBef>
                <a:spcPts val="0"/>
              </a:spcBef>
            </a:pPr>
            <a:r>
              <a:rPr lang="en-GB" dirty="0">
                <a:latin typeface="Arial" panose="020B0604020202020204" pitchFamily="34" charset="0"/>
                <a:cs typeface="Arial" panose="020B0604020202020204" pitchFamily="34" charset="0"/>
              </a:rPr>
              <a:t>Long-term benefit for children and families</a:t>
            </a:r>
          </a:p>
          <a:p>
            <a:pPr>
              <a:lnSpc>
                <a:spcPct val="100000"/>
              </a:lnSpc>
              <a:spcBef>
                <a:spcPts val="0"/>
              </a:spcBef>
            </a:pPr>
            <a:endParaRPr lang="en-GB" dirty="0"/>
          </a:p>
        </p:txBody>
      </p:sp>
    </p:spTree>
    <p:extLst>
      <p:ext uri="{BB962C8B-B14F-4D97-AF65-F5344CB8AC3E}">
        <p14:creationId xmlns:p14="http://schemas.microsoft.com/office/powerpoint/2010/main" val="177432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The LCP role and </a:t>
            </a:r>
            <a:r>
              <a:rPr lang="en-GB" b="1" dirty="0" smtClean="0">
                <a:latin typeface="Arial" panose="020B0604020202020204" pitchFamily="34" charset="0"/>
                <a:cs typeface="Arial" panose="020B0604020202020204" pitchFamily="34" charset="0"/>
              </a:rPr>
              <a:t>Partner </a:t>
            </a:r>
            <a:r>
              <a:rPr lang="en-GB" b="1" dirty="0">
                <a:latin typeface="Arial" panose="020B0604020202020204" pitchFamily="34" charset="0"/>
                <a:cs typeface="Arial" panose="020B0604020202020204" pitchFamily="34" charset="0"/>
              </a:rPr>
              <a:t>involvement</a:t>
            </a:r>
          </a:p>
        </p:txBody>
      </p:sp>
      <p:sp>
        <p:nvSpPr>
          <p:cNvPr id="3" name="Content Placeholder 2"/>
          <p:cNvSpPr>
            <a:spLocks noGrp="1"/>
          </p:cNvSpPr>
          <p:nvPr>
            <p:ph idx="1"/>
          </p:nvPr>
        </p:nvSpPr>
        <p:spPr/>
        <p:txBody>
          <a:bodyPr/>
          <a:lstStyle/>
          <a:p>
            <a:pPr marL="342900" indent="-342900">
              <a:lnSpc>
                <a:spcPct val="100000"/>
              </a:lnSpc>
              <a:spcBef>
                <a:spcPts val="0"/>
              </a:spcBef>
            </a:pPr>
            <a:r>
              <a:rPr lang="en-GB" dirty="0">
                <a:latin typeface="Arial" panose="020B0604020202020204" pitchFamily="34" charset="0"/>
                <a:cs typeface="Arial" panose="020B0604020202020204" pitchFamily="34" charset="0"/>
              </a:rPr>
              <a:t>Shared understanding of local challenges </a:t>
            </a:r>
          </a:p>
          <a:p>
            <a:pPr marL="342900" indent="-342900">
              <a:lnSpc>
                <a:spcPct val="100000"/>
              </a:lnSpc>
              <a:spcBef>
                <a:spcPts val="0"/>
              </a:spcBef>
            </a:pPr>
            <a:r>
              <a:rPr lang="en-GB" dirty="0">
                <a:latin typeface="Arial" panose="020B0604020202020204" pitchFamily="34" charset="0"/>
                <a:cs typeface="Arial" panose="020B0604020202020204" pitchFamily="34" charset="0"/>
              </a:rPr>
              <a:t>Shared responsibility to support local needs</a:t>
            </a:r>
          </a:p>
          <a:p>
            <a:pPr marL="342900" indent="-342900">
              <a:lnSpc>
                <a:spcPct val="100000"/>
              </a:lnSpc>
              <a:spcBef>
                <a:spcPts val="0"/>
              </a:spcBef>
            </a:pPr>
            <a:r>
              <a:rPr lang="en-GB" dirty="0">
                <a:latin typeface="Arial" panose="020B0604020202020204" pitchFamily="34" charset="0"/>
                <a:cs typeface="Arial" panose="020B0604020202020204" pitchFamily="34" charset="0"/>
              </a:rPr>
              <a:t>Recognition of services already on the ground</a:t>
            </a:r>
          </a:p>
          <a:p>
            <a:pPr marL="342900" indent="-342900">
              <a:lnSpc>
                <a:spcPct val="100000"/>
              </a:lnSpc>
              <a:spcBef>
                <a:spcPts val="0"/>
              </a:spcBef>
            </a:pPr>
            <a:r>
              <a:rPr lang="en-GB" dirty="0">
                <a:latin typeface="Arial" panose="020B0604020202020204" pitchFamily="34" charset="0"/>
                <a:cs typeface="Arial" panose="020B0604020202020204" pitchFamily="34" charset="0"/>
              </a:rPr>
              <a:t>Willingness to work together </a:t>
            </a:r>
            <a:r>
              <a:rPr lang="en-GB" dirty="0" smtClean="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innovate</a:t>
            </a:r>
          </a:p>
          <a:p>
            <a:pPr marL="342900" indent="-342900">
              <a:lnSpc>
                <a:spcPct val="100000"/>
              </a:lnSpc>
              <a:spcBef>
                <a:spcPts val="0"/>
              </a:spcBef>
            </a:pPr>
            <a:r>
              <a:rPr lang="en-GB" dirty="0">
                <a:latin typeface="Arial" panose="020B0604020202020204" pitchFamily="34" charset="0"/>
                <a:cs typeface="Arial" panose="020B0604020202020204" pitchFamily="34" charset="0"/>
              </a:rPr>
              <a:t>Partnership in public, private and voluntary sectors</a:t>
            </a:r>
          </a:p>
          <a:p>
            <a:endParaRPr lang="en-GB" dirty="0"/>
          </a:p>
        </p:txBody>
      </p:sp>
    </p:spTree>
    <p:extLst>
      <p:ext uri="{BB962C8B-B14F-4D97-AF65-F5344CB8AC3E}">
        <p14:creationId xmlns:p14="http://schemas.microsoft.com/office/powerpoint/2010/main" val="300211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5361"/>
            <a:ext cx="10515600" cy="912346"/>
          </a:xfrm>
        </p:spPr>
        <p:txBody>
          <a:bodyPr/>
          <a:lstStyle/>
          <a:p>
            <a:pPr algn="ctr"/>
            <a:r>
              <a:rPr lang="en-GB" b="1" dirty="0">
                <a:latin typeface="Arial" panose="020B0604020202020204" pitchFamily="34" charset="0"/>
                <a:cs typeface="Arial" panose="020B0604020202020204" pitchFamily="34" charset="0"/>
              </a:rPr>
              <a:t>Our Groups and Sessions </a:t>
            </a:r>
          </a:p>
        </p:txBody>
      </p:sp>
      <p:sp>
        <p:nvSpPr>
          <p:cNvPr id="3" name="Content Placeholder 2"/>
          <p:cNvSpPr>
            <a:spLocks noGrp="1"/>
          </p:cNvSpPr>
          <p:nvPr>
            <p:ph idx="1"/>
          </p:nvPr>
        </p:nvSpPr>
        <p:spPr>
          <a:xfrm>
            <a:off x="838200" y="2487707"/>
            <a:ext cx="10515600" cy="3966881"/>
          </a:xfrm>
        </p:spPr>
        <p:txBody>
          <a:bodyPr>
            <a:normAutofit/>
          </a:bodyPr>
          <a:lstStyle/>
          <a:p>
            <a:pPr marL="342900" indent="-342900">
              <a:lnSpc>
                <a:spcPct val="100000"/>
              </a:lnSpc>
              <a:spcBef>
                <a:spcPts val="0"/>
              </a:spcBef>
            </a:pPr>
            <a:r>
              <a:rPr lang="en-GB" sz="2000" dirty="0">
                <a:latin typeface="Arial" panose="020B0604020202020204" pitchFamily="34" charset="0"/>
                <a:cs typeface="Arial" panose="020B0604020202020204" pitchFamily="34" charset="0"/>
              </a:rPr>
              <a:t>Groups run by volunteers</a:t>
            </a:r>
          </a:p>
          <a:p>
            <a:pPr marL="342900" indent="-342900">
              <a:lnSpc>
                <a:spcPct val="100000"/>
              </a:lnSpc>
              <a:spcBef>
                <a:spcPts val="0"/>
              </a:spcBef>
            </a:pPr>
            <a:r>
              <a:rPr lang="en-GB" sz="2000" dirty="0">
                <a:latin typeface="Arial" panose="020B0604020202020204" pitchFamily="34" charset="0"/>
                <a:cs typeface="Arial" panose="020B0604020202020204" pitchFamily="34" charset="0"/>
              </a:rPr>
              <a:t>16 active volunteers</a:t>
            </a:r>
          </a:p>
          <a:p>
            <a:pPr marL="342900" indent="-342900">
              <a:lnSpc>
                <a:spcPct val="100000"/>
              </a:lnSpc>
              <a:spcBef>
                <a:spcPts val="0"/>
              </a:spcBef>
            </a:pPr>
            <a:r>
              <a:rPr lang="en-GB" sz="2000" dirty="0">
                <a:latin typeface="Arial" panose="020B0604020202020204" pitchFamily="34" charset="0"/>
                <a:cs typeface="Arial" panose="020B0604020202020204" pitchFamily="34" charset="0"/>
              </a:rPr>
              <a:t>8 training to work as Parent Champions</a:t>
            </a:r>
          </a:p>
          <a:p>
            <a:pPr marL="342900" indent="-342900">
              <a:lnSpc>
                <a:spcPct val="100000"/>
              </a:lnSpc>
              <a:spcBef>
                <a:spcPts val="0"/>
              </a:spcBef>
            </a:pPr>
            <a:r>
              <a:rPr lang="en-GB" sz="2000" dirty="0">
                <a:latin typeface="Arial" panose="020B0604020202020204" pitchFamily="34" charset="0"/>
                <a:cs typeface="Arial" panose="020B0604020202020204" pitchFamily="34" charset="0"/>
              </a:rPr>
              <a:t>Thriving Communities</a:t>
            </a:r>
          </a:p>
          <a:p>
            <a:pPr marL="342900" indent="-342900">
              <a:lnSpc>
                <a:spcPct val="100000"/>
              </a:lnSpc>
              <a:spcBef>
                <a:spcPts val="0"/>
              </a:spcBef>
            </a:pPr>
            <a:r>
              <a:rPr lang="en-GB" sz="2000" dirty="0">
                <a:latin typeface="Arial" panose="020B0604020202020204" pitchFamily="34" charset="0"/>
                <a:cs typeface="Arial" panose="020B0604020202020204" pitchFamily="34" charset="0"/>
              </a:rPr>
              <a:t>Volunteer Training</a:t>
            </a:r>
          </a:p>
          <a:p>
            <a:pPr marL="342900" indent="-342900">
              <a:lnSpc>
                <a:spcPct val="100000"/>
              </a:lnSpc>
              <a:spcBef>
                <a:spcPts val="0"/>
              </a:spcBef>
            </a:pPr>
            <a:r>
              <a:rPr lang="en-GB" sz="2000" dirty="0">
                <a:latin typeface="Arial" panose="020B0604020202020204" pitchFamily="34" charset="0"/>
                <a:cs typeface="Arial" panose="020B0604020202020204" pitchFamily="34" charset="0"/>
              </a:rPr>
              <a:t>Targeted Groups</a:t>
            </a:r>
          </a:p>
          <a:p>
            <a:endParaRPr lang="en-GB" dirty="0"/>
          </a:p>
        </p:txBody>
      </p:sp>
      <p:pic>
        <p:nvPicPr>
          <p:cNvPr id="5" name="Picture 4"/>
          <p:cNvPicPr>
            <a:picLocks noChangeAspect="1"/>
          </p:cNvPicPr>
          <p:nvPr/>
        </p:nvPicPr>
        <p:blipFill>
          <a:blip r:embed="rId3"/>
          <a:stretch>
            <a:fillRect/>
          </a:stretch>
        </p:blipFill>
        <p:spPr>
          <a:xfrm>
            <a:off x="1846729" y="4397188"/>
            <a:ext cx="3240360" cy="2265544"/>
          </a:xfrm>
          <a:prstGeom prst="rect">
            <a:avLst/>
          </a:prstGeom>
        </p:spPr>
      </p:pic>
      <p:pic>
        <p:nvPicPr>
          <p:cNvPr id="6" name="Picture 5"/>
          <p:cNvPicPr>
            <a:picLocks noChangeAspect="1"/>
          </p:cNvPicPr>
          <p:nvPr/>
        </p:nvPicPr>
        <p:blipFill>
          <a:blip r:embed="rId4"/>
          <a:stretch>
            <a:fillRect/>
          </a:stretch>
        </p:blipFill>
        <p:spPr>
          <a:xfrm>
            <a:off x="6378875" y="2668578"/>
            <a:ext cx="4619031" cy="3096344"/>
          </a:xfrm>
          <a:prstGeom prst="rect">
            <a:avLst/>
          </a:prstGeom>
        </p:spPr>
      </p:pic>
    </p:spTree>
    <p:extLst>
      <p:ext uri="{BB962C8B-B14F-4D97-AF65-F5344CB8AC3E}">
        <p14:creationId xmlns:p14="http://schemas.microsoft.com/office/powerpoint/2010/main" val="4064921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29" y="1457028"/>
            <a:ext cx="10515600" cy="1060264"/>
          </a:xfrm>
        </p:spPr>
        <p:txBody>
          <a:bodyPr/>
          <a:lstStyle/>
          <a:p>
            <a:pPr algn="ctr"/>
            <a:r>
              <a:rPr lang="en-GB" b="1" dirty="0">
                <a:latin typeface="Arial" panose="020B0604020202020204" pitchFamily="34" charset="0"/>
                <a:cs typeface="Arial" panose="020B0604020202020204" pitchFamily="34" charset="0"/>
              </a:rPr>
              <a:t>Roadshows</a:t>
            </a:r>
          </a:p>
        </p:txBody>
      </p:sp>
      <p:sp>
        <p:nvSpPr>
          <p:cNvPr id="3" name="Content Placeholder 2"/>
          <p:cNvSpPr>
            <a:spLocks noGrp="1"/>
          </p:cNvSpPr>
          <p:nvPr>
            <p:ph idx="1"/>
          </p:nvPr>
        </p:nvSpPr>
        <p:spPr>
          <a:xfrm>
            <a:off x="856128" y="2517293"/>
            <a:ext cx="10497671" cy="3659670"/>
          </a:xfrm>
        </p:spPr>
        <p:txBody>
          <a:bodyPr/>
          <a:lstStyle/>
          <a:p>
            <a:pPr marL="342900" indent="-342900">
              <a:lnSpc>
                <a:spcPct val="100000"/>
              </a:lnSpc>
              <a:spcBef>
                <a:spcPts val="0"/>
              </a:spcBef>
            </a:pPr>
            <a:r>
              <a:rPr lang="en-GB" sz="2400" dirty="0" smtClean="0">
                <a:latin typeface="Arial" panose="020B0604020202020204" pitchFamily="34" charset="0"/>
                <a:cs typeface="Arial" panose="020B0604020202020204" pitchFamily="34" charset="0"/>
              </a:rPr>
              <a:t>Why?</a:t>
            </a:r>
            <a:endParaRPr lang="en-GB" sz="24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2400" dirty="0" smtClean="0">
                <a:latin typeface="Arial" panose="020B0604020202020204" pitchFamily="34" charset="0"/>
                <a:cs typeface="Arial" panose="020B0604020202020204" pitchFamily="34" charset="0"/>
              </a:rPr>
              <a:t>What?</a:t>
            </a:r>
            <a:endParaRPr lang="en-GB" sz="24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2400" dirty="0" smtClean="0">
                <a:latin typeface="Arial" panose="020B0604020202020204" pitchFamily="34" charset="0"/>
                <a:cs typeface="Arial" panose="020B0604020202020204" pitchFamily="34" charset="0"/>
              </a:rPr>
              <a:t>Where?</a:t>
            </a:r>
            <a:endParaRPr lang="en-GB" sz="24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2400" dirty="0" smtClean="0">
                <a:latin typeface="Arial" panose="020B0604020202020204" pitchFamily="34" charset="0"/>
                <a:cs typeface="Arial" panose="020B0604020202020204" pitchFamily="34" charset="0"/>
              </a:rPr>
              <a:t>Who?</a:t>
            </a:r>
            <a:endParaRPr lang="en-GB" sz="24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2400" dirty="0">
                <a:latin typeface="Arial" panose="020B0604020202020204" pitchFamily="34" charset="0"/>
                <a:cs typeface="Arial" panose="020B0604020202020204" pitchFamily="34" charset="0"/>
              </a:rPr>
              <a:t>Outcomes</a:t>
            </a:r>
          </a:p>
          <a:p>
            <a:endParaRPr lang="en-GB" dirty="0"/>
          </a:p>
        </p:txBody>
      </p:sp>
      <p:pic>
        <p:nvPicPr>
          <p:cNvPr id="4" name="Picture 3"/>
          <p:cNvPicPr>
            <a:picLocks noChangeAspect="1"/>
          </p:cNvPicPr>
          <p:nvPr/>
        </p:nvPicPr>
        <p:blipFill>
          <a:blip r:embed="rId3"/>
          <a:stretch>
            <a:fillRect/>
          </a:stretch>
        </p:blipFill>
        <p:spPr>
          <a:xfrm>
            <a:off x="4548646" y="2381193"/>
            <a:ext cx="3131840" cy="2143453"/>
          </a:xfrm>
          <a:prstGeom prst="rect">
            <a:avLst/>
          </a:prstGeom>
        </p:spPr>
      </p:pic>
      <p:pic>
        <p:nvPicPr>
          <p:cNvPr id="5" name="Picture 4"/>
          <p:cNvPicPr>
            <a:picLocks noChangeAspect="1"/>
          </p:cNvPicPr>
          <p:nvPr/>
        </p:nvPicPr>
        <p:blipFill>
          <a:blip r:embed="rId4"/>
          <a:stretch>
            <a:fillRect/>
          </a:stretch>
        </p:blipFill>
        <p:spPr>
          <a:xfrm>
            <a:off x="1010199" y="4524646"/>
            <a:ext cx="3384376" cy="2236861"/>
          </a:xfrm>
          <a:prstGeom prst="rect">
            <a:avLst/>
          </a:prstGeom>
        </p:spPr>
      </p:pic>
      <p:pic>
        <p:nvPicPr>
          <p:cNvPr id="6" name="Picture 5"/>
          <p:cNvPicPr>
            <a:picLocks noChangeAspect="1"/>
          </p:cNvPicPr>
          <p:nvPr/>
        </p:nvPicPr>
        <p:blipFill>
          <a:blip r:embed="rId5"/>
          <a:stretch>
            <a:fillRect/>
          </a:stretch>
        </p:blipFill>
        <p:spPr>
          <a:xfrm>
            <a:off x="6197216" y="4642979"/>
            <a:ext cx="3353941" cy="1826256"/>
          </a:xfrm>
          <a:prstGeom prst="rect">
            <a:avLst/>
          </a:prstGeom>
        </p:spPr>
      </p:pic>
    </p:spTree>
    <p:extLst>
      <p:ext uri="{BB962C8B-B14F-4D97-AF65-F5344CB8AC3E}">
        <p14:creationId xmlns:p14="http://schemas.microsoft.com/office/powerpoint/2010/main" val="7162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School Ready Sub-Group and Partners</a:t>
            </a:r>
          </a:p>
        </p:txBody>
      </p:sp>
      <p:sp>
        <p:nvSpPr>
          <p:cNvPr id="3" name="Content Placeholder 2"/>
          <p:cNvSpPr>
            <a:spLocks noGrp="1"/>
          </p:cNvSpPr>
          <p:nvPr>
            <p:ph idx="1"/>
          </p:nvPr>
        </p:nvSpPr>
        <p:spPr/>
        <p:txBody>
          <a:bodyPr/>
          <a:lstStyle/>
          <a:p>
            <a:pPr marL="342900" indent="-342900">
              <a:lnSpc>
                <a:spcPct val="100000"/>
              </a:lnSpc>
              <a:spcBef>
                <a:spcPts val="0"/>
              </a:spcBef>
            </a:pPr>
            <a:r>
              <a:rPr lang="en-GB" dirty="0">
                <a:latin typeface="Arial" panose="020B0604020202020204" pitchFamily="34" charset="0"/>
                <a:cs typeface="Arial" panose="020B0604020202020204" pitchFamily="34" charset="0"/>
              </a:rPr>
              <a:t>Purpose is to bring together a group of professionals from schools, health, sufficiency team etc. to look at issues arising and the impact of our actions</a:t>
            </a:r>
          </a:p>
          <a:p>
            <a:pPr marL="342900" indent="-342900">
              <a:lnSpc>
                <a:spcPct val="100000"/>
              </a:lnSpc>
              <a:spcBef>
                <a:spcPts val="0"/>
              </a:spcBef>
            </a:pPr>
            <a:r>
              <a:rPr lang="en-GB" dirty="0">
                <a:latin typeface="Arial" panose="020B0604020202020204" pitchFamily="34" charset="0"/>
                <a:cs typeface="Arial" panose="020B0604020202020204" pitchFamily="34" charset="0"/>
              </a:rPr>
              <a:t>Our work with Partners and how we are </a:t>
            </a:r>
            <a:r>
              <a:rPr lang="en-GB" dirty="0" smtClean="0">
                <a:latin typeface="Arial" panose="020B0604020202020204" pitchFamily="34" charset="0"/>
                <a:cs typeface="Arial" panose="020B0604020202020204" pitchFamily="34" charset="0"/>
              </a:rPr>
              <a:t>complementing </a:t>
            </a:r>
            <a:r>
              <a:rPr lang="en-GB" dirty="0">
                <a:latin typeface="Arial" panose="020B0604020202020204" pitchFamily="34" charset="0"/>
                <a:cs typeface="Arial" panose="020B0604020202020204" pitchFamily="34" charset="0"/>
              </a:rPr>
              <a:t>services without duplicating</a:t>
            </a:r>
          </a:p>
          <a:p>
            <a:pPr marL="342900" indent="-342900">
              <a:lnSpc>
                <a:spcPct val="100000"/>
              </a:lnSpc>
              <a:spcBef>
                <a:spcPts val="0"/>
              </a:spcBef>
            </a:pPr>
            <a:r>
              <a:rPr lang="en-GB" dirty="0">
                <a:latin typeface="Arial" panose="020B0604020202020204" pitchFamily="34" charset="0"/>
                <a:cs typeface="Arial" panose="020B0604020202020204" pitchFamily="34" charset="0"/>
              </a:rPr>
              <a:t>Developing local plans to meet the identified needs</a:t>
            </a:r>
          </a:p>
          <a:p>
            <a:endParaRPr lang="en-GB" dirty="0"/>
          </a:p>
        </p:txBody>
      </p:sp>
    </p:spTree>
    <p:extLst>
      <p:ext uri="{BB962C8B-B14F-4D97-AF65-F5344CB8AC3E}">
        <p14:creationId xmlns:p14="http://schemas.microsoft.com/office/powerpoint/2010/main" val="3641454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5361"/>
            <a:ext cx="10515600" cy="1019922"/>
          </a:xfrm>
        </p:spPr>
        <p:txBody>
          <a:bodyPr/>
          <a:lstStyle/>
          <a:p>
            <a:pPr algn="ctr"/>
            <a:r>
              <a:rPr lang="en-GB" b="1" dirty="0">
                <a:latin typeface="Arial" panose="020B0604020202020204" pitchFamily="34" charset="0"/>
                <a:cs typeface="Arial" panose="020B0604020202020204" pitchFamily="34" charset="0"/>
              </a:rPr>
              <a:t>‘School Readiness’…</a:t>
            </a:r>
          </a:p>
        </p:txBody>
      </p:sp>
      <p:sp>
        <p:nvSpPr>
          <p:cNvPr id="3" name="Content Placeholder 2"/>
          <p:cNvSpPr>
            <a:spLocks noGrp="1"/>
          </p:cNvSpPr>
          <p:nvPr>
            <p:ph idx="1"/>
          </p:nvPr>
        </p:nvSpPr>
        <p:spPr>
          <a:xfrm>
            <a:off x="838200" y="2595283"/>
            <a:ext cx="10515600" cy="3697941"/>
          </a:xfrm>
        </p:spPr>
        <p:txBody>
          <a:bodyPr>
            <a:normAutofit fontScale="77500" lnSpcReduction="20000"/>
          </a:bodyPr>
          <a:lstStyle/>
          <a:p>
            <a:pPr marL="0" indent="0">
              <a:lnSpc>
                <a:spcPct val="120000"/>
              </a:lnSpc>
              <a:spcBef>
                <a:spcPts val="0"/>
              </a:spcBef>
              <a:buNone/>
            </a:pPr>
            <a:r>
              <a:rPr lang="en-GB" b="1" dirty="0">
                <a:latin typeface="Arial" panose="020B0604020202020204" pitchFamily="34" charset="0"/>
                <a:cs typeface="Arial" panose="020B0604020202020204" pitchFamily="34" charset="0"/>
              </a:rPr>
              <a:t>Workshops on:-</a:t>
            </a:r>
          </a:p>
          <a:p>
            <a:pPr marL="342900" indent="-342900">
              <a:lnSpc>
                <a:spcPct val="120000"/>
              </a:lnSpc>
              <a:spcBef>
                <a:spcPts val="0"/>
              </a:spcBef>
            </a:pPr>
            <a:r>
              <a:rPr lang="en-GB" dirty="0" smtClean="0">
                <a:latin typeface="Arial" panose="020B0604020202020204" pitchFamily="34" charset="0"/>
                <a:cs typeface="Arial" panose="020B0604020202020204" pitchFamily="34" charset="0"/>
              </a:rPr>
              <a:t>Toilet </a:t>
            </a:r>
            <a:r>
              <a:rPr lang="en-GB" dirty="0">
                <a:latin typeface="Arial" panose="020B0604020202020204" pitchFamily="34" charset="0"/>
                <a:cs typeface="Arial" panose="020B0604020202020204" pitchFamily="34" charset="0"/>
              </a:rPr>
              <a:t>Training</a:t>
            </a:r>
          </a:p>
          <a:p>
            <a:pPr marL="342900" indent="-342900">
              <a:lnSpc>
                <a:spcPct val="120000"/>
              </a:lnSpc>
              <a:spcBef>
                <a:spcPts val="0"/>
              </a:spcBef>
            </a:pPr>
            <a:r>
              <a:rPr lang="en-GB" dirty="0">
                <a:latin typeface="Arial" panose="020B0604020202020204" pitchFamily="34" charset="0"/>
                <a:cs typeface="Arial" panose="020B0604020202020204" pitchFamily="34" charset="0"/>
              </a:rPr>
              <a:t>Bin The Bottle</a:t>
            </a:r>
          </a:p>
          <a:p>
            <a:pPr marL="342900" indent="-342900">
              <a:lnSpc>
                <a:spcPct val="120000"/>
              </a:lnSpc>
              <a:spcBef>
                <a:spcPts val="0"/>
              </a:spcBef>
            </a:pPr>
            <a:r>
              <a:rPr lang="en-GB" dirty="0">
                <a:latin typeface="Arial" panose="020B0604020202020204" pitchFamily="34" charset="0"/>
                <a:cs typeface="Arial" panose="020B0604020202020204" pitchFamily="34" charset="0"/>
              </a:rPr>
              <a:t>Ditch The Dummy</a:t>
            </a:r>
          </a:p>
          <a:p>
            <a:pPr marL="342900" indent="-342900">
              <a:lnSpc>
                <a:spcPct val="120000"/>
              </a:lnSpc>
              <a:spcBef>
                <a:spcPts val="0"/>
              </a:spcBef>
            </a:pPr>
            <a:r>
              <a:rPr lang="en-GB" dirty="0">
                <a:latin typeface="Arial" panose="020B0604020202020204" pitchFamily="34" charset="0"/>
                <a:cs typeface="Arial" panose="020B0604020202020204" pitchFamily="34" charset="0"/>
              </a:rPr>
              <a:t>Speech Problems</a:t>
            </a:r>
          </a:p>
          <a:p>
            <a:pPr marL="342900" indent="-342900">
              <a:lnSpc>
                <a:spcPct val="120000"/>
              </a:lnSpc>
              <a:spcBef>
                <a:spcPts val="0"/>
              </a:spcBef>
            </a:pPr>
            <a:r>
              <a:rPr lang="en-GB" dirty="0">
                <a:latin typeface="Arial" panose="020B0604020202020204" pitchFamily="34" charset="0"/>
                <a:cs typeface="Arial" panose="020B0604020202020204" pitchFamily="34" charset="0"/>
              </a:rPr>
              <a:t>Behaviour Management</a:t>
            </a:r>
          </a:p>
          <a:p>
            <a:pPr marL="0" indent="0">
              <a:lnSpc>
                <a:spcPct val="120000"/>
              </a:lnSpc>
              <a:spcBef>
                <a:spcPts val="0"/>
              </a:spcBef>
              <a:buNone/>
            </a:pPr>
            <a:endParaRPr lang="en-GB"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GB" dirty="0" smtClean="0">
                <a:latin typeface="Arial" panose="020B0604020202020204" pitchFamily="34" charset="0"/>
                <a:cs typeface="Arial" panose="020B0604020202020204" pitchFamily="34" charset="0"/>
              </a:rPr>
              <a:t>Practical </a:t>
            </a:r>
            <a:r>
              <a:rPr lang="en-GB" dirty="0">
                <a:latin typeface="Arial" panose="020B0604020202020204" pitchFamily="34" charset="0"/>
                <a:cs typeface="Arial" panose="020B0604020202020204" pitchFamily="34" charset="0"/>
              </a:rPr>
              <a:t>approaches for parents to </a:t>
            </a:r>
            <a:endParaRPr lang="en-GB"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GB" dirty="0" smtClean="0">
                <a:latin typeface="Arial" panose="020B0604020202020204" pitchFamily="34" charset="0"/>
                <a:cs typeface="Arial" panose="020B0604020202020204" pitchFamily="34" charset="0"/>
              </a:rPr>
              <a:t>work </a:t>
            </a:r>
            <a:r>
              <a:rPr lang="en-GB" dirty="0">
                <a:latin typeface="Arial" panose="020B0604020202020204" pitchFamily="34" charset="0"/>
                <a:cs typeface="Arial" panose="020B0604020202020204" pitchFamily="34" charset="0"/>
              </a:rPr>
              <a:t>with professionals to help their </a:t>
            </a:r>
            <a:endParaRPr lang="en-GB"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GB" dirty="0" smtClean="0">
                <a:latin typeface="Arial" panose="020B0604020202020204" pitchFamily="34" charset="0"/>
                <a:cs typeface="Arial" panose="020B0604020202020204" pitchFamily="34" charset="0"/>
              </a:rPr>
              <a:t>children </a:t>
            </a:r>
            <a:r>
              <a:rPr lang="en-GB" dirty="0">
                <a:latin typeface="Arial" panose="020B0604020202020204" pitchFamily="34" charset="0"/>
                <a:cs typeface="Arial" panose="020B0604020202020204" pitchFamily="34" charset="0"/>
              </a:rPr>
              <a:t>achieve the 10 keys</a:t>
            </a:r>
          </a:p>
          <a:p>
            <a:endParaRPr lang="en-GB" dirty="0"/>
          </a:p>
        </p:txBody>
      </p:sp>
      <p:pic>
        <p:nvPicPr>
          <p:cNvPr id="4" name="Picture 2" descr="Image result for children misbehaving"/>
          <p:cNvPicPr>
            <a:picLocks noChangeAspect="1" noChangeArrowheads="1"/>
          </p:cNvPicPr>
          <p:nvPr/>
        </p:nvPicPr>
        <p:blipFill rotWithShape="1">
          <a:blip r:embed="rId3">
            <a:extLst>
              <a:ext uri="{28A0092B-C50C-407E-A947-70E740481C1C}">
                <a14:useLocalDpi xmlns:a14="http://schemas.microsoft.com/office/drawing/2010/main" val="0"/>
              </a:ext>
            </a:extLst>
          </a:blip>
          <a:srcRect l="670" t="10427" r="1051" b="934"/>
          <a:stretch/>
        </p:blipFill>
        <p:spPr bwMode="auto">
          <a:xfrm>
            <a:off x="6478451" y="3168933"/>
            <a:ext cx="3312368" cy="255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36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Outcomes</a:t>
            </a:r>
          </a:p>
        </p:txBody>
      </p:sp>
      <p:sp>
        <p:nvSpPr>
          <p:cNvPr id="3" name="Content Placeholder 2"/>
          <p:cNvSpPr>
            <a:spLocks noGrp="1"/>
          </p:cNvSpPr>
          <p:nvPr>
            <p:ph idx="1"/>
          </p:nvPr>
        </p:nvSpPr>
        <p:spPr/>
        <p:txBody>
          <a:bodyPr/>
          <a:lstStyle/>
          <a:p>
            <a:pPr marL="342900" indent="-342900">
              <a:lnSpc>
                <a:spcPct val="100000"/>
              </a:lnSpc>
              <a:spcBef>
                <a:spcPts val="0"/>
              </a:spcBef>
            </a:pPr>
            <a:endParaRPr lang="en-GB" dirty="0" smtClean="0">
              <a:latin typeface="Arial" panose="020B0604020202020204" pitchFamily="34" charset="0"/>
              <a:cs typeface="Arial" panose="020B0604020202020204" pitchFamily="34" charset="0"/>
            </a:endParaRPr>
          </a:p>
          <a:p>
            <a:pPr marL="342900" indent="-342900">
              <a:lnSpc>
                <a:spcPct val="100000"/>
              </a:lnSpc>
              <a:spcBef>
                <a:spcPts val="0"/>
              </a:spcBef>
            </a:pPr>
            <a:r>
              <a:rPr lang="en-GB" dirty="0" smtClean="0">
                <a:latin typeface="Arial" panose="020B0604020202020204" pitchFamily="34" charset="0"/>
                <a:cs typeface="Arial" panose="020B0604020202020204" pitchFamily="34" charset="0"/>
              </a:rPr>
              <a:t>Progress </a:t>
            </a:r>
            <a:r>
              <a:rPr lang="en-GB" dirty="0">
                <a:latin typeface="Arial" panose="020B0604020202020204" pitchFamily="34" charset="0"/>
                <a:cs typeface="Arial" panose="020B0604020202020204" pitchFamily="34" charset="0"/>
              </a:rPr>
              <a:t>so far</a:t>
            </a:r>
          </a:p>
          <a:p>
            <a:pPr marL="342900" indent="-342900">
              <a:lnSpc>
                <a:spcPct val="100000"/>
              </a:lnSpc>
              <a:spcBef>
                <a:spcPts val="0"/>
              </a:spcBef>
            </a:pPr>
            <a:r>
              <a:rPr lang="en-GB" dirty="0">
                <a:latin typeface="Arial" panose="020B0604020202020204" pitchFamily="34" charset="0"/>
                <a:cs typeface="Arial" panose="020B0604020202020204" pitchFamily="34" charset="0"/>
              </a:rPr>
              <a:t>How can we measure </a:t>
            </a:r>
            <a:r>
              <a:rPr lang="en-GB" dirty="0" smtClean="0">
                <a:latin typeface="Arial" panose="020B0604020202020204" pitchFamily="34" charset="0"/>
                <a:cs typeface="Arial" panose="020B0604020202020204" pitchFamily="34" charset="0"/>
              </a:rPr>
              <a:t>this?</a:t>
            </a:r>
            <a:endParaRPr lang="en-GB" dirty="0">
              <a:latin typeface="Arial" panose="020B0604020202020204" pitchFamily="34" charset="0"/>
              <a:cs typeface="Arial" panose="020B0604020202020204" pitchFamily="34" charset="0"/>
            </a:endParaRPr>
          </a:p>
          <a:p>
            <a:pPr marL="342900" indent="-342900">
              <a:lnSpc>
                <a:spcPct val="100000"/>
              </a:lnSpc>
              <a:spcBef>
                <a:spcPts val="0"/>
              </a:spcBef>
            </a:pPr>
            <a:r>
              <a:rPr lang="en-GB" dirty="0">
                <a:latin typeface="Arial" panose="020B0604020202020204" pitchFamily="34" charset="0"/>
                <a:cs typeface="Arial" panose="020B0604020202020204" pitchFamily="34" charset="0"/>
              </a:rPr>
              <a:t>Short-term </a:t>
            </a:r>
            <a:r>
              <a:rPr lang="en-GB" dirty="0" smtClean="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long-term targets</a:t>
            </a:r>
          </a:p>
          <a:p>
            <a:endParaRPr lang="en-GB" dirty="0"/>
          </a:p>
        </p:txBody>
      </p:sp>
    </p:spTree>
    <p:extLst>
      <p:ext uri="{BB962C8B-B14F-4D97-AF65-F5344CB8AC3E}">
        <p14:creationId xmlns:p14="http://schemas.microsoft.com/office/powerpoint/2010/main" val="3372280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1675</Words>
  <Application>Microsoft Office PowerPoint</Application>
  <PresentationFormat>Widescreen</PresentationFormat>
  <Paragraphs>110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0-5 Provision  Ready for School</vt:lpstr>
      <vt:lpstr>Introduction</vt:lpstr>
      <vt:lpstr>Why focus on school readiness?</vt:lpstr>
      <vt:lpstr>The LCP role and Partner involvement</vt:lpstr>
      <vt:lpstr>Our Groups and Sessions </vt:lpstr>
      <vt:lpstr>Roadshows</vt:lpstr>
      <vt:lpstr>School Ready Sub-Group and Partners</vt:lpstr>
      <vt:lpstr>‘School Readiness’…</vt:lpstr>
      <vt:lpstr>Outcomes</vt:lpstr>
      <vt:lpstr>Next Steps</vt:lpstr>
    </vt:vector>
  </TitlesOfParts>
  <Company>Derbyshire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Ashcroft (Childrens Services)</dc:creator>
  <cp:lastModifiedBy>Lisa Ashcroft (Childrens Services)</cp:lastModifiedBy>
  <cp:revision>22</cp:revision>
  <cp:lastPrinted>2018-07-02T15:56:28Z</cp:lastPrinted>
  <dcterms:created xsi:type="dcterms:W3CDTF">2018-07-02T08:49:33Z</dcterms:created>
  <dcterms:modified xsi:type="dcterms:W3CDTF">2018-07-02T16:02:47Z</dcterms:modified>
</cp:coreProperties>
</file>