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59" r:id="rId4"/>
    <p:sldId id="260" r:id="rId5"/>
    <p:sldId id="261" r:id="rId6"/>
    <p:sldId id="264" r:id="rId7"/>
    <p:sldId id="263" r:id="rId8"/>
    <p:sldId id="265" r:id="rId9"/>
    <p:sldId id="267" r:id="rId10"/>
    <p:sldId id="266" r:id="rId11"/>
    <p:sldId id="268" r:id="rId12"/>
    <p:sldId id="269"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05" autoAdjust="0"/>
    <p:restoredTop sz="94660"/>
  </p:normalViewPr>
  <p:slideViewPr>
    <p:cSldViewPr snapToGrid="0">
      <p:cViewPr varScale="1">
        <p:scale>
          <a:sx n="71" d="100"/>
          <a:sy n="71" d="100"/>
        </p:scale>
        <p:origin x="66"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43953"/>
            <a:ext cx="9144000" cy="146601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pic>
        <p:nvPicPr>
          <p:cNvPr id="7" name="Picture 6" descr="C:\Users\A2701921\Downloads\5.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7484" y="578223"/>
            <a:ext cx="10206316" cy="1237129"/>
          </a:xfrm>
          <a:prstGeom prst="rect">
            <a:avLst/>
          </a:prstGeom>
          <a:noFill/>
          <a:ln>
            <a:noFill/>
          </a:ln>
        </p:spPr>
      </p:pic>
    </p:spTree>
    <p:extLst>
      <p:ext uri="{BB962C8B-B14F-4D97-AF65-F5344CB8AC3E}">
        <p14:creationId xmlns:p14="http://schemas.microsoft.com/office/powerpoint/2010/main" val="25272703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CB5F52-C9AF-4FB5-996D-AB716DE45ED7}" type="datetimeFigureOut">
              <a:rPr lang="en-GB" smtClean="0"/>
              <a:t>02/07/18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527903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CB5F52-C9AF-4FB5-996D-AB716DE45ED7}" type="datetimeFigureOut">
              <a:rPr lang="en-GB" smtClean="0"/>
              <a:t>02/07/18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1960983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575360"/>
            <a:ext cx="10515600" cy="1325563"/>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838200" y="3173505"/>
            <a:ext cx="10515600" cy="3003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9" name="Picture 8" descr="C:\Users\A2701921\Downloads\5.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7484" y="338231"/>
            <a:ext cx="10206316" cy="1237129"/>
          </a:xfrm>
          <a:prstGeom prst="rect">
            <a:avLst/>
          </a:prstGeom>
          <a:noFill/>
          <a:ln>
            <a:noFill/>
          </a:ln>
        </p:spPr>
      </p:pic>
    </p:spTree>
    <p:extLst>
      <p:ext uri="{BB962C8B-B14F-4D97-AF65-F5344CB8AC3E}">
        <p14:creationId xmlns:p14="http://schemas.microsoft.com/office/powerpoint/2010/main" val="5780701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CB5F52-C9AF-4FB5-996D-AB716DE45ED7}" type="datetimeFigureOut">
              <a:rPr lang="en-GB" smtClean="0"/>
              <a:t>02/07/18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3663300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CB5F52-C9AF-4FB5-996D-AB716DE45ED7}" type="datetimeFigureOut">
              <a:rPr lang="en-GB" smtClean="0"/>
              <a:t>02/07/18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1775545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CB5F52-C9AF-4FB5-996D-AB716DE45ED7}" type="datetimeFigureOut">
              <a:rPr lang="en-GB" smtClean="0"/>
              <a:t>02/07/18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28843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CB5F52-C9AF-4FB5-996D-AB716DE45ED7}" type="datetimeFigureOut">
              <a:rPr lang="en-GB" smtClean="0"/>
              <a:t>02/07/18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258616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B5F52-C9AF-4FB5-996D-AB716DE45ED7}" type="datetimeFigureOut">
              <a:rPr lang="en-GB" smtClean="0"/>
              <a:t>02/07/18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1174288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B5F52-C9AF-4FB5-996D-AB716DE45ED7}" type="datetimeFigureOut">
              <a:rPr lang="en-GB" smtClean="0"/>
              <a:t>02/07/18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303898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B5F52-C9AF-4FB5-996D-AB716DE45ED7}" type="datetimeFigureOut">
              <a:rPr lang="en-GB" smtClean="0"/>
              <a:t>02/07/18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0A1ECF-18B3-4DEC-9F0D-E8B3C6BD0B46}" type="slidenum">
              <a:rPr lang="en-GB" smtClean="0"/>
              <a:t>‹#›</a:t>
            </a:fld>
            <a:endParaRPr lang="en-GB"/>
          </a:p>
        </p:txBody>
      </p:sp>
    </p:spTree>
    <p:extLst>
      <p:ext uri="{BB962C8B-B14F-4D97-AF65-F5344CB8AC3E}">
        <p14:creationId xmlns:p14="http://schemas.microsoft.com/office/powerpoint/2010/main" val="3469278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B5F52-C9AF-4FB5-996D-AB716DE45ED7}" type="datetimeFigureOut">
              <a:rPr lang="en-GB" smtClean="0"/>
              <a:t>02/07/18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A1ECF-18B3-4DEC-9F0D-E8B3C6BD0B46}" type="slidenum">
              <a:rPr lang="en-GB" smtClean="0"/>
              <a:t>‹#›</a:t>
            </a:fld>
            <a:endParaRPr lang="en-GB"/>
          </a:p>
        </p:txBody>
      </p:sp>
    </p:spTree>
    <p:extLst>
      <p:ext uri="{BB962C8B-B14F-4D97-AF65-F5344CB8AC3E}">
        <p14:creationId xmlns:p14="http://schemas.microsoft.com/office/powerpoint/2010/main" val="711601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83346"/>
            <a:ext cx="9144000" cy="1082584"/>
          </a:xfrm>
        </p:spPr>
        <p:txBody>
          <a:bodyPr>
            <a:normAutofit/>
          </a:bodyPr>
          <a:lstStyle/>
          <a:p>
            <a:r>
              <a:rPr lang="en-US" altLang="en-US" sz="3600" b="1" dirty="0">
                <a:latin typeface="Arial" panose="020B0604020202020204" pitchFamily="34" charset="0"/>
                <a:cs typeface="Arial" panose="020B0604020202020204" pitchFamily="34" charset="0"/>
              </a:rPr>
              <a:t>High Peak and North Dales </a:t>
            </a:r>
            <a:br>
              <a:rPr lang="en-US" altLang="en-US" sz="3600" b="1" dirty="0">
                <a:latin typeface="Arial" panose="020B0604020202020204" pitchFamily="34" charset="0"/>
                <a:cs typeface="Arial" panose="020B0604020202020204" pitchFamily="34" charset="0"/>
              </a:rPr>
            </a:br>
            <a:r>
              <a:rPr lang="en-US" altLang="en-US" sz="3600" b="1" dirty="0">
                <a:latin typeface="Arial" panose="020B0604020202020204" pitchFamily="34" charset="0"/>
                <a:cs typeface="Arial" panose="020B0604020202020204" pitchFamily="34" charset="0"/>
              </a:rPr>
              <a:t>Locality Childrens Partnership</a:t>
            </a:r>
            <a:endParaRPr lang="en-GB" sz="36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4000" y="3602038"/>
            <a:ext cx="9144000" cy="2570162"/>
          </a:xfrm>
        </p:spPr>
        <p:txBody>
          <a:bodyPr>
            <a:normAutofit fontScale="92500" lnSpcReduction="20000"/>
          </a:bodyPr>
          <a:lstStyle/>
          <a:p>
            <a:pPr>
              <a:lnSpc>
                <a:spcPct val="120000"/>
              </a:lnSpc>
              <a:spcBef>
                <a:spcPts val="0"/>
              </a:spcBef>
            </a:pPr>
            <a:r>
              <a:rPr lang="en-GB" altLang="en-US" dirty="0">
                <a:latin typeface="Arial" panose="020B0604020202020204" pitchFamily="34" charset="0"/>
                <a:cs typeface="Arial" panose="020B0604020202020204" pitchFamily="34" charset="0"/>
              </a:rPr>
              <a:t>Priority: Mental </a:t>
            </a:r>
            <a:r>
              <a:rPr lang="en-GB" altLang="en-US" dirty="0" smtClean="0">
                <a:latin typeface="Arial" panose="020B0604020202020204" pitchFamily="34" charset="0"/>
                <a:cs typeface="Arial" panose="020B0604020202020204" pitchFamily="34" charset="0"/>
              </a:rPr>
              <a:t>Health/Emotional </a:t>
            </a:r>
            <a:r>
              <a:rPr lang="en-GB" altLang="en-US" dirty="0">
                <a:latin typeface="Arial" panose="020B0604020202020204" pitchFamily="34" charset="0"/>
                <a:cs typeface="Arial" panose="020B0604020202020204" pitchFamily="34" charset="0"/>
              </a:rPr>
              <a:t>Well-being:</a:t>
            </a:r>
          </a:p>
          <a:p>
            <a:pPr>
              <a:lnSpc>
                <a:spcPct val="120000"/>
              </a:lnSpc>
              <a:spcBef>
                <a:spcPts val="0"/>
              </a:spcBef>
            </a:pPr>
            <a:endParaRPr lang="en-GB" altLang="en-US" dirty="0">
              <a:latin typeface="Arial" panose="020B0604020202020204" pitchFamily="34" charset="0"/>
              <a:cs typeface="Arial" panose="020B0604020202020204" pitchFamily="34" charset="0"/>
            </a:endParaRPr>
          </a:p>
          <a:p>
            <a:pPr>
              <a:lnSpc>
                <a:spcPct val="120000"/>
              </a:lnSpc>
              <a:spcBef>
                <a:spcPts val="0"/>
              </a:spcBef>
            </a:pPr>
            <a:r>
              <a:rPr lang="en-GB" altLang="en-US" dirty="0">
                <a:latin typeface="Arial" panose="020B0604020202020204" pitchFamily="34" charset="0"/>
                <a:cs typeface="Arial" panose="020B0604020202020204" pitchFamily="34" charset="0"/>
              </a:rPr>
              <a:t>Support for Children, Young People and Families with ASD or ADHD traits or diagnosis, </a:t>
            </a:r>
            <a:r>
              <a:rPr lang="en-GB" altLang="en-US" dirty="0" smtClean="0">
                <a:latin typeface="Arial" panose="020B0604020202020204" pitchFamily="34" charset="0"/>
                <a:cs typeface="Arial" panose="020B0604020202020204" pitchFamily="34" charset="0"/>
              </a:rPr>
              <a:t>and </a:t>
            </a:r>
            <a:r>
              <a:rPr lang="en-GB" altLang="en-US" dirty="0">
                <a:latin typeface="Arial" panose="020B0604020202020204" pitchFamily="34" charset="0"/>
                <a:cs typeface="Arial" panose="020B0604020202020204" pitchFamily="34" charset="0"/>
              </a:rPr>
              <a:t>poor emotional well-being.</a:t>
            </a:r>
          </a:p>
          <a:p>
            <a:pPr>
              <a:lnSpc>
                <a:spcPct val="120000"/>
              </a:lnSpc>
              <a:spcBef>
                <a:spcPts val="0"/>
              </a:spcBef>
            </a:pPr>
            <a:endParaRPr lang="en-GB" altLang="en-US" dirty="0">
              <a:latin typeface="Arial" panose="020B0604020202020204" pitchFamily="34" charset="0"/>
              <a:cs typeface="Arial" panose="020B0604020202020204" pitchFamily="34" charset="0"/>
            </a:endParaRPr>
          </a:p>
          <a:p>
            <a:pPr>
              <a:lnSpc>
                <a:spcPct val="120000"/>
              </a:lnSpc>
              <a:spcBef>
                <a:spcPts val="0"/>
              </a:spcBef>
            </a:pPr>
            <a:r>
              <a:rPr lang="en-GB" altLang="en-US" dirty="0">
                <a:latin typeface="Arial" panose="020B0604020202020204" pitchFamily="34" charset="0"/>
                <a:cs typeface="Arial" panose="020B0604020202020204" pitchFamily="34" charset="0"/>
              </a:rPr>
              <a:t>Faye Edwards (MAT Manager) and Sam Jones (Specialist Community Advisor, CAMHs)</a:t>
            </a:r>
          </a:p>
          <a:p>
            <a:endParaRPr lang="en-GB" dirty="0"/>
          </a:p>
        </p:txBody>
      </p:sp>
    </p:spTree>
    <p:extLst>
      <p:ext uri="{BB962C8B-B14F-4D97-AF65-F5344CB8AC3E}">
        <p14:creationId xmlns:p14="http://schemas.microsoft.com/office/powerpoint/2010/main" val="3550059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smtClean="0">
                <a:latin typeface="Arial" panose="020B0604020202020204" pitchFamily="34" charset="0"/>
                <a:cs typeface="Arial" panose="020B0604020202020204" pitchFamily="34" charset="0"/>
              </a:rPr>
              <a:t>Link+ Group </a:t>
            </a:r>
            <a:r>
              <a:rPr lang="en-GB" altLang="en-US" b="1" dirty="0">
                <a:latin typeface="Arial" panose="020B0604020202020204" pitchFamily="34" charset="0"/>
                <a:cs typeface="Arial" panose="020B0604020202020204" pitchFamily="34" charset="0"/>
              </a:rPr>
              <a:t>- New Mills</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672322"/>
            <a:ext cx="10515600" cy="3755371"/>
          </a:xfrm>
        </p:spPr>
        <p:txBody>
          <a:bodyPr>
            <a:noAutofit/>
          </a:bodyPr>
          <a:lstStyle/>
          <a:p>
            <a:pPr>
              <a:lnSpc>
                <a:spcPct val="100000"/>
              </a:lnSpc>
              <a:spcBef>
                <a:spcPts val="0"/>
              </a:spcBef>
              <a:defRPr/>
            </a:pPr>
            <a:r>
              <a:rPr lang="en-GB" sz="1800" dirty="0">
                <a:latin typeface="Arial" panose="020B0604020202020204" pitchFamily="34" charset="0"/>
                <a:cs typeface="Arial" panose="020B0604020202020204" pitchFamily="34" charset="0"/>
              </a:rPr>
              <a:t>The </a:t>
            </a:r>
            <a:r>
              <a:rPr lang="en-GB" sz="1800" dirty="0" smtClean="0">
                <a:latin typeface="Arial" panose="020B0604020202020204" pitchFamily="34" charset="0"/>
                <a:cs typeface="Arial" panose="020B0604020202020204" pitchFamily="34" charset="0"/>
              </a:rPr>
              <a:t>Link+ </a:t>
            </a:r>
            <a:r>
              <a:rPr lang="en-GB" sz="1800" dirty="0">
                <a:latin typeface="Arial" panose="020B0604020202020204" pitchFamily="34" charset="0"/>
                <a:cs typeface="Arial" panose="020B0604020202020204" pitchFamily="34" charset="0"/>
              </a:rPr>
              <a:t>group is </a:t>
            </a:r>
            <a:r>
              <a:rPr lang="en-GB" sz="1800" dirty="0" smtClean="0">
                <a:latin typeface="Arial" panose="020B0604020202020204" pitchFamily="34" charset="0"/>
                <a:cs typeface="Arial" panose="020B0604020202020204" pitchFamily="34" charset="0"/>
              </a:rPr>
              <a:t>the </a:t>
            </a:r>
            <a:r>
              <a:rPr lang="en-GB" sz="1800" dirty="0">
                <a:latin typeface="Arial" panose="020B0604020202020204" pitchFamily="34" charset="0"/>
                <a:cs typeface="Arial" panose="020B0604020202020204" pitchFamily="34" charset="0"/>
              </a:rPr>
              <a:t>newest support group for parents and carers of children and young people who are on the Autistic spectrum, have Autistic traits or related behavioural conditions, with or without a </a:t>
            </a:r>
            <a:r>
              <a:rPr lang="en-GB" sz="1800" dirty="0" smtClean="0">
                <a:latin typeface="Arial" panose="020B0604020202020204" pitchFamily="34" charset="0"/>
                <a:cs typeface="Arial" panose="020B0604020202020204" pitchFamily="34" charset="0"/>
              </a:rPr>
              <a:t>diagnosis</a:t>
            </a:r>
            <a:endParaRPr lang="en-GB" sz="1800" dirty="0">
              <a:latin typeface="Arial" panose="020B0604020202020204" pitchFamily="34" charset="0"/>
              <a:cs typeface="Arial" panose="020B0604020202020204" pitchFamily="34" charset="0"/>
            </a:endParaRPr>
          </a:p>
          <a:p>
            <a:pPr>
              <a:lnSpc>
                <a:spcPct val="100000"/>
              </a:lnSpc>
              <a:spcBef>
                <a:spcPts val="0"/>
              </a:spcBef>
              <a:defRPr/>
            </a:pPr>
            <a:r>
              <a:rPr lang="en-GB" sz="1800" dirty="0">
                <a:latin typeface="Arial" panose="020B0604020202020204" pitchFamily="34" charset="0"/>
                <a:cs typeface="Arial" panose="020B0604020202020204" pitchFamily="34" charset="0"/>
              </a:rPr>
              <a:t>The </a:t>
            </a:r>
            <a:r>
              <a:rPr lang="en-GB" sz="1800" dirty="0" smtClean="0">
                <a:latin typeface="Arial" panose="020B0604020202020204" pitchFamily="34" charset="0"/>
                <a:cs typeface="Arial" panose="020B0604020202020204" pitchFamily="34" charset="0"/>
              </a:rPr>
              <a:t>group </a:t>
            </a:r>
            <a:r>
              <a:rPr lang="en-GB" sz="1800" dirty="0">
                <a:latin typeface="Arial" panose="020B0604020202020204" pitchFamily="34" charset="0"/>
                <a:cs typeface="Arial" panose="020B0604020202020204" pitchFamily="34" charset="0"/>
              </a:rPr>
              <a:t>was established in January 2018, and currently has </a:t>
            </a:r>
            <a:r>
              <a:rPr lang="en-GB" sz="1800" dirty="0" smtClean="0">
                <a:latin typeface="Arial" panose="020B0604020202020204" pitchFamily="34" charset="0"/>
                <a:cs typeface="Arial" panose="020B0604020202020204" pitchFamily="34" charset="0"/>
              </a:rPr>
              <a:t>eight </a:t>
            </a:r>
            <a:r>
              <a:rPr lang="en-GB" sz="1800" dirty="0">
                <a:latin typeface="Arial" panose="020B0604020202020204" pitchFamily="34" charset="0"/>
                <a:cs typeface="Arial" panose="020B0604020202020204" pitchFamily="34" charset="0"/>
              </a:rPr>
              <a:t>parents attending each session which is growing each </a:t>
            </a:r>
            <a:r>
              <a:rPr lang="en-GB" sz="1800" dirty="0" smtClean="0">
                <a:latin typeface="Arial" panose="020B0604020202020204" pitchFamily="34" charset="0"/>
                <a:cs typeface="Arial" panose="020B0604020202020204" pitchFamily="34" charset="0"/>
              </a:rPr>
              <a:t>time</a:t>
            </a:r>
            <a:endParaRPr lang="en-GB" sz="1800" dirty="0">
              <a:latin typeface="Arial" panose="020B0604020202020204" pitchFamily="34" charset="0"/>
              <a:cs typeface="Arial" panose="020B0604020202020204" pitchFamily="34" charset="0"/>
            </a:endParaRPr>
          </a:p>
          <a:p>
            <a:pPr>
              <a:lnSpc>
                <a:spcPct val="100000"/>
              </a:lnSpc>
              <a:spcBef>
                <a:spcPts val="0"/>
              </a:spcBef>
              <a:defRPr/>
            </a:pPr>
            <a:r>
              <a:rPr lang="en-GB" sz="1800" dirty="0">
                <a:latin typeface="Arial" panose="020B0604020202020204" pitchFamily="34" charset="0"/>
                <a:cs typeface="Arial" panose="020B0604020202020204" pitchFamily="34" charset="0"/>
              </a:rPr>
              <a:t>The  group </a:t>
            </a:r>
            <a:r>
              <a:rPr lang="en-GB" sz="1800" dirty="0" smtClean="0">
                <a:latin typeface="Arial" panose="020B0604020202020204" pitchFamily="34" charset="0"/>
                <a:cs typeface="Arial" panose="020B0604020202020204" pitchFamily="34" charset="0"/>
              </a:rPr>
              <a:t>offers </a:t>
            </a:r>
            <a:r>
              <a:rPr lang="en-GB" sz="1800" dirty="0">
                <a:latin typeface="Arial" panose="020B0604020202020204" pitchFamily="34" charset="0"/>
                <a:cs typeface="Arial" panose="020B0604020202020204" pitchFamily="34" charset="0"/>
              </a:rPr>
              <a:t>opportunities for parents and carers to gain information on topics such as online safety and how to deliver this information to children and young people, diagnosis of autism, where parents and carers can access </a:t>
            </a:r>
            <a:r>
              <a:rPr lang="en-GB" sz="1800" dirty="0" smtClean="0">
                <a:latin typeface="Arial" panose="020B0604020202020204" pitchFamily="34" charset="0"/>
                <a:cs typeface="Arial" panose="020B0604020202020204" pitchFamily="34" charset="0"/>
              </a:rPr>
              <a:t>help</a:t>
            </a:r>
            <a:endParaRPr lang="en-GB" sz="1800" dirty="0">
              <a:latin typeface="Arial" panose="020B0604020202020204" pitchFamily="34" charset="0"/>
              <a:cs typeface="Arial" panose="020B0604020202020204" pitchFamily="34" charset="0"/>
            </a:endParaRPr>
          </a:p>
          <a:p>
            <a:pPr>
              <a:lnSpc>
                <a:spcPct val="100000"/>
              </a:lnSpc>
              <a:spcBef>
                <a:spcPts val="0"/>
              </a:spcBef>
              <a:defRPr/>
            </a:pPr>
            <a:r>
              <a:rPr lang="en-GB" sz="1800" dirty="0">
                <a:latin typeface="Arial" panose="020B0604020202020204" pitchFamily="34" charset="0"/>
                <a:cs typeface="Arial" panose="020B0604020202020204" pitchFamily="34" charset="0"/>
              </a:rPr>
              <a:t>The group also </a:t>
            </a:r>
            <a:r>
              <a:rPr lang="en-GB" sz="1800" dirty="0" smtClean="0">
                <a:latin typeface="Arial" panose="020B0604020202020204" pitchFamily="34" charset="0"/>
                <a:cs typeface="Arial" panose="020B0604020202020204" pitchFamily="34" charset="0"/>
              </a:rPr>
              <a:t>provides </a:t>
            </a:r>
            <a:r>
              <a:rPr lang="en-GB" sz="1800" dirty="0">
                <a:latin typeface="Arial" panose="020B0604020202020204" pitchFamily="34" charset="0"/>
                <a:cs typeface="Arial" panose="020B0604020202020204" pitchFamily="34" charset="0"/>
              </a:rPr>
              <a:t>opportunities for parents and carers to give advice and share experiences within a non-judgemental and confidential </a:t>
            </a:r>
            <a:r>
              <a:rPr lang="en-GB" sz="1800" dirty="0" smtClean="0">
                <a:latin typeface="Arial" panose="020B0604020202020204" pitchFamily="34" charset="0"/>
                <a:cs typeface="Arial" panose="020B0604020202020204" pitchFamily="34" charset="0"/>
              </a:rPr>
              <a:t>setting</a:t>
            </a:r>
            <a:endParaRPr lang="en-GB" sz="1800" dirty="0">
              <a:latin typeface="Arial" panose="020B0604020202020204" pitchFamily="34" charset="0"/>
              <a:cs typeface="Arial" panose="020B0604020202020204" pitchFamily="34" charset="0"/>
            </a:endParaRPr>
          </a:p>
          <a:p>
            <a:pPr>
              <a:lnSpc>
                <a:spcPct val="100000"/>
              </a:lnSpc>
              <a:spcBef>
                <a:spcPts val="0"/>
              </a:spcBef>
              <a:defRPr/>
            </a:pPr>
            <a:r>
              <a:rPr lang="en-GB" sz="1800" dirty="0">
                <a:latin typeface="Arial" panose="020B0604020202020204" pitchFamily="34" charset="0"/>
                <a:cs typeface="Arial" panose="020B0604020202020204" pitchFamily="34" charset="0"/>
              </a:rPr>
              <a:t>The group includes a monthly guest speaker to help provide further information for parents and carers on different </a:t>
            </a:r>
            <a:r>
              <a:rPr lang="en-GB" sz="1800" dirty="0" smtClean="0">
                <a:latin typeface="Arial" panose="020B0604020202020204" pitchFamily="34" charset="0"/>
                <a:cs typeface="Arial" panose="020B0604020202020204" pitchFamily="34" charset="0"/>
              </a:rPr>
              <a:t>topics</a:t>
            </a:r>
            <a:endParaRPr lang="en-GB" sz="1800" dirty="0">
              <a:latin typeface="Arial" panose="020B0604020202020204" pitchFamily="34" charset="0"/>
              <a:cs typeface="Arial" panose="020B0604020202020204" pitchFamily="34" charset="0"/>
            </a:endParaRPr>
          </a:p>
          <a:p>
            <a:pPr>
              <a:lnSpc>
                <a:spcPct val="100000"/>
              </a:lnSpc>
              <a:spcBef>
                <a:spcPts val="0"/>
              </a:spcBef>
              <a:defRPr/>
            </a:pPr>
            <a:r>
              <a:rPr lang="en-GB" sz="1800" dirty="0" smtClean="0">
                <a:latin typeface="Arial" panose="020B0604020202020204" pitchFamily="34" charset="0"/>
                <a:cs typeface="Arial" panose="020B0604020202020204" pitchFamily="34" charset="0"/>
              </a:rPr>
              <a:t>The </a:t>
            </a:r>
            <a:r>
              <a:rPr lang="en-GB" sz="1800" dirty="0">
                <a:latin typeface="Arial" panose="020B0604020202020204" pitchFamily="34" charset="0"/>
                <a:cs typeface="Arial" panose="020B0604020202020204" pitchFamily="34" charset="0"/>
              </a:rPr>
              <a:t>overall aim of this support group is to provide peer support for parents and carers experiencing similar difficulties. </a:t>
            </a:r>
          </a:p>
        </p:txBody>
      </p:sp>
    </p:spTree>
    <p:extLst>
      <p:ext uri="{BB962C8B-B14F-4D97-AF65-F5344CB8AC3E}">
        <p14:creationId xmlns:p14="http://schemas.microsoft.com/office/powerpoint/2010/main" val="341924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latin typeface="Arial" panose="020B0604020202020204" pitchFamily="34" charset="0"/>
                <a:cs typeface="Arial" panose="020B0604020202020204" pitchFamily="34" charset="0"/>
              </a:rPr>
              <a:t>Impact to </a:t>
            </a:r>
            <a:r>
              <a:rPr lang="en-GB" altLang="en-US" b="1" dirty="0" smtClean="0">
                <a:latin typeface="Arial" panose="020B0604020202020204" pitchFamily="34" charset="0"/>
                <a:cs typeface="Arial" panose="020B0604020202020204" pitchFamily="34" charset="0"/>
              </a:rPr>
              <a:t>Date</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900923"/>
            <a:ext cx="10515600" cy="3526771"/>
          </a:xfrm>
        </p:spPr>
        <p:txBody>
          <a:bodyPr>
            <a:noAutofit/>
          </a:bodyPr>
          <a:lstStyle/>
          <a:p>
            <a:pPr>
              <a:lnSpc>
                <a:spcPct val="100000"/>
              </a:lnSpc>
              <a:spcBef>
                <a:spcPts val="0"/>
              </a:spcBef>
            </a:pPr>
            <a:r>
              <a:rPr lang="en-GB" altLang="en-US" sz="1900" dirty="0" smtClean="0">
                <a:latin typeface="Arial" panose="020B0604020202020204" pitchFamily="34" charset="0"/>
                <a:cs typeface="Arial" panose="020B0604020202020204" pitchFamily="34" charset="0"/>
              </a:rPr>
              <a:t>Few </a:t>
            </a:r>
            <a:r>
              <a:rPr lang="en-GB" altLang="en-US" sz="1900" dirty="0">
                <a:latin typeface="Arial" panose="020B0604020202020204" pitchFamily="34" charset="0"/>
                <a:cs typeface="Arial" panose="020B0604020202020204" pitchFamily="34" charset="0"/>
              </a:rPr>
              <a:t>families are at ‘crisis‘ point </a:t>
            </a:r>
          </a:p>
          <a:p>
            <a:pPr>
              <a:lnSpc>
                <a:spcPct val="100000"/>
              </a:lnSpc>
              <a:spcBef>
                <a:spcPts val="0"/>
              </a:spcBef>
            </a:pPr>
            <a:r>
              <a:rPr lang="en-GB" altLang="en-US" sz="1900" dirty="0">
                <a:latin typeface="Arial" panose="020B0604020202020204" pitchFamily="34" charset="0"/>
                <a:cs typeface="Arial" panose="020B0604020202020204" pitchFamily="34" charset="0"/>
              </a:rPr>
              <a:t>Families aware of community support and resources</a:t>
            </a:r>
          </a:p>
          <a:p>
            <a:pPr>
              <a:lnSpc>
                <a:spcPct val="100000"/>
              </a:lnSpc>
              <a:spcBef>
                <a:spcPts val="0"/>
              </a:spcBef>
            </a:pPr>
            <a:r>
              <a:rPr lang="en-GB" altLang="en-US" sz="1900" dirty="0">
                <a:latin typeface="Arial" panose="020B0604020202020204" pitchFamily="34" charset="0"/>
                <a:cs typeface="Arial" panose="020B0604020202020204" pitchFamily="34" charset="0"/>
              </a:rPr>
              <a:t>Enabling parents to feel less isolated</a:t>
            </a:r>
          </a:p>
          <a:p>
            <a:pPr>
              <a:lnSpc>
                <a:spcPct val="100000"/>
              </a:lnSpc>
              <a:spcBef>
                <a:spcPts val="0"/>
              </a:spcBef>
            </a:pPr>
            <a:r>
              <a:rPr lang="en-GB" altLang="en-US" sz="1900" dirty="0">
                <a:latin typeface="Arial" panose="020B0604020202020204" pitchFamily="34" charset="0"/>
                <a:cs typeface="Arial" panose="020B0604020202020204" pitchFamily="34" charset="0"/>
              </a:rPr>
              <a:t>Ensuring sustainable support for parents </a:t>
            </a:r>
            <a:r>
              <a:rPr lang="en-GB" altLang="en-US" sz="1900" dirty="0" smtClean="0">
                <a:latin typeface="Arial" panose="020B0604020202020204" pitchFamily="34" charset="0"/>
                <a:cs typeface="Arial" panose="020B0604020202020204" pitchFamily="34" charset="0"/>
              </a:rPr>
              <a:t>longer-term</a:t>
            </a:r>
            <a:endParaRPr lang="en-GB" altLang="en-US" sz="1900" dirty="0">
              <a:latin typeface="Arial" panose="020B0604020202020204" pitchFamily="34" charset="0"/>
              <a:cs typeface="Arial" panose="020B0604020202020204" pitchFamily="34" charset="0"/>
            </a:endParaRPr>
          </a:p>
          <a:p>
            <a:pPr>
              <a:lnSpc>
                <a:spcPct val="100000"/>
              </a:lnSpc>
              <a:spcBef>
                <a:spcPts val="0"/>
              </a:spcBef>
            </a:pPr>
            <a:r>
              <a:rPr lang="en-GB" altLang="en-US" sz="1900" dirty="0">
                <a:latin typeface="Arial" panose="020B0604020202020204" pitchFamily="34" charset="0"/>
                <a:cs typeface="Arial" panose="020B0604020202020204" pitchFamily="34" charset="0"/>
              </a:rPr>
              <a:t>Confidence building to implement strategies around parenting capacity</a:t>
            </a:r>
          </a:p>
          <a:p>
            <a:pPr>
              <a:lnSpc>
                <a:spcPct val="100000"/>
              </a:lnSpc>
              <a:spcBef>
                <a:spcPts val="0"/>
              </a:spcBef>
            </a:pPr>
            <a:r>
              <a:rPr lang="en-GB" altLang="en-US" sz="1900" dirty="0">
                <a:latin typeface="Arial" panose="020B0604020202020204" pitchFamily="34" charset="0"/>
                <a:cs typeface="Arial" panose="020B0604020202020204" pitchFamily="34" charset="0"/>
              </a:rPr>
              <a:t>Support provided to </a:t>
            </a:r>
            <a:r>
              <a:rPr lang="en-GB" altLang="en-US" sz="1900" dirty="0" smtClean="0">
                <a:latin typeface="Arial" panose="020B0604020202020204" pitchFamily="34" charset="0"/>
                <a:cs typeface="Arial" panose="020B0604020202020204" pitchFamily="34" charset="0"/>
              </a:rPr>
              <a:t>families </a:t>
            </a:r>
            <a:r>
              <a:rPr lang="en-GB" altLang="en-US" sz="1900" dirty="0">
                <a:latin typeface="Arial" panose="020B0604020202020204" pitchFamily="34" charset="0"/>
                <a:cs typeface="Arial" panose="020B0604020202020204" pitchFamily="34" charset="0"/>
              </a:rPr>
              <a:t>is more meaningful</a:t>
            </a:r>
          </a:p>
          <a:p>
            <a:pPr>
              <a:lnSpc>
                <a:spcPct val="100000"/>
              </a:lnSpc>
              <a:spcBef>
                <a:spcPts val="0"/>
              </a:spcBef>
            </a:pPr>
            <a:r>
              <a:rPr lang="en-GB" altLang="en-US" sz="1900" dirty="0">
                <a:latin typeface="Arial" panose="020B0604020202020204" pitchFamily="34" charset="0"/>
                <a:cs typeface="Arial" panose="020B0604020202020204" pitchFamily="34" charset="0"/>
              </a:rPr>
              <a:t>There are stronger links between Derbyshire </a:t>
            </a:r>
            <a:r>
              <a:rPr lang="en-GB" altLang="en-US" sz="1900" dirty="0" smtClean="0">
                <a:latin typeface="Arial" panose="020B0604020202020204" pitchFamily="34" charset="0"/>
                <a:cs typeface="Arial" panose="020B0604020202020204" pitchFamily="34" charset="0"/>
              </a:rPr>
              <a:t>CAMHs </a:t>
            </a:r>
            <a:r>
              <a:rPr lang="en-GB" altLang="en-US" sz="1900" dirty="0">
                <a:latin typeface="Arial" panose="020B0604020202020204" pitchFamily="34" charset="0"/>
                <a:cs typeface="Arial" panose="020B0604020202020204" pitchFamily="34" charset="0"/>
              </a:rPr>
              <a:t>and other agencies</a:t>
            </a:r>
          </a:p>
          <a:p>
            <a:pPr>
              <a:lnSpc>
                <a:spcPct val="100000"/>
              </a:lnSpc>
              <a:spcBef>
                <a:spcPts val="0"/>
              </a:spcBef>
            </a:pPr>
            <a:r>
              <a:rPr lang="en-GB" altLang="en-US" sz="1900" dirty="0">
                <a:latin typeface="Arial" panose="020B0604020202020204" pitchFamily="34" charset="0"/>
                <a:cs typeface="Arial" panose="020B0604020202020204" pitchFamily="34" charset="0"/>
              </a:rPr>
              <a:t>Tameside and Derbyshire </a:t>
            </a:r>
            <a:r>
              <a:rPr lang="en-GB" altLang="en-US" sz="1900" dirty="0" smtClean="0">
                <a:latin typeface="Arial" panose="020B0604020202020204" pitchFamily="34" charset="0"/>
                <a:cs typeface="Arial" panose="020B0604020202020204" pitchFamily="34" charset="0"/>
              </a:rPr>
              <a:t>CAMHs are working </a:t>
            </a:r>
            <a:r>
              <a:rPr lang="en-GB" altLang="en-US" sz="1900" dirty="0">
                <a:latin typeface="Arial" panose="020B0604020202020204" pitchFamily="34" charset="0"/>
                <a:cs typeface="Arial" panose="020B0604020202020204" pitchFamily="34" charset="0"/>
              </a:rPr>
              <a:t>together to support children, young people, </a:t>
            </a:r>
            <a:r>
              <a:rPr lang="en-GB" altLang="en-US" sz="1900" dirty="0" smtClean="0">
                <a:latin typeface="Arial" panose="020B0604020202020204" pitchFamily="34" charset="0"/>
                <a:cs typeface="Arial" panose="020B0604020202020204" pitchFamily="34" charset="0"/>
              </a:rPr>
              <a:t>professionals and families </a:t>
            </a:r>
            <a:r>
              <a:rPr lang="en-GB" altLang="en-US" sz="1900" dirty="0">
                <a:latin typeface="Arial" panose="020B0604020202020204" pitchFamily="34" charset="0"/>
                <a:cs typeface="Arial" panose="020B0604020202020204" pitchFamily="34" charset="0"/>
              </a:rPr>
              <a:t>through various delivery </a:t>
            </a:r>
            <a:r>
              <a:rPr lang="en-GB" altLang="en-US" sz="1900" dirty="0" smtClean="0">
                <a:latin typeface="Arial" panose="020B0604020202020204" pitchFamily="34" charset="0"/>
                <a:cs typeface="Arial" panose="020B0604020202020204" pitchFamily="34" charset="0"/>
              </a:rPr>
              <a:t>models</a:t>
            </a:r>
            <a:endParaRPr lang="en-GB" altLang="en-US" sz="1900" dirty="0">
              <a:latin typeface="Arial" panose="020B0604020202020204" pitchFamily="34" charset="0"/>
              <a:cs typeface="Arial" panose="020B0604020202020204" pitchFamily="34" charset="0"/>
            </a:endParaRPr>
          </a:p>
          <a:p>
            <a:pPr>
              <a:lnSpc>
                <a:spcPct val="100000"/>
              </a:lnSpc>
              <a:spcBef>
                <a:spcPts val="0"/>
              </a:spcBef>
            </a:pPr>
            <a:r>
              <a:rPr lang="en-GB" altLang="en-US" sz="1900" dirty="0">
                <a:latin typeface="Arial" panose="020B0604020202020204" pitchFamily="34" charset="0"/>
                <a:cs typeface="Arial" panose="020B0604020202020204" pitchFamily="34" charset="0"/>
              </a:rPr>
              <a:t>Clear partnership work around what is already out there and identifying gaps within service and support</a:t>
            </a:r>
          </a:p>
          <a:p>
            <a:pPr>
              <a:lnSpc>
                <a:spcPct val="100000"/>
              </a:lnSpc>
              <a:spcBef>
                <a:spcPts val="0"/>
              </a:spcBef>
            </a:pPr>
            <a:r>
              <a:rPr lang="en-GB" altLang="en-US" sz="1900" dirty="0">
                <a:latin typeface="Arial" panose="020B0604020202020204" pitchFamily="34" charset="0"/>
                <a:cs typeface="Arial" panose="020B0604020202020204" pitchFamily="34" charset="0"/>
              </a:rPr>
              <a:t>People are working better together to improve the </a:t>
            </a:r>
            <a:r>
              <a:rPr lang="en-GB" altLang="en-US" sz="1900" dirty="0" smtClean="0">
                <a:latin typeface="Arial" panose="020B0604020202020204" pitchFamily="34" charset="0"/>
                <a:cs typeface="Arial" panose="020B0604020202020204" pitchFamily="34" charset="0"/>
              </a:rPr>
              <a:t>service</a:t>
            </a:r>
            <a:endParaRPr lang="en-GB" altLang="en-US"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5786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latin typeface="Arial" panose="020B0604020202020204" pitchFamily="34" charset="0"/>
                <a:cs typeface="Arial" panose="020B0604020202020204" pitchFamily="34" charset="0"/>
              </a:rPr>
              <a:t>Vision</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pPr marL="363538" indent="-363538">
              <a:lnSpc>
                <a:spcPct val="120000"/>
              </a:lnSpc>
              <a:spcBef>
                <a:spcPts val="0"/>
              </a:spcBef>
              <a:defRPr/>
            </a:pPr>
            <a:r>
              <a:rPr lang="en-GB" dirty="0">
                <a:latin typeface="Arial" panose="020B0604020202020204" pitchFamily="34" charset="0"/>
                <a:cs typeface="Arial" panose="020B0604020202020204" pitchFamily="34" charset="0"/>
              </a:rPr>
              <a:t>To Continue to </a:t>
            </a:r>
            <a:r>
              <a:rPr lang="en-GB" dirty="0" smtClean="0">
                <a:latin typeface="Arial" panose="020B0604020202020204" pitchFamily="34" charset="0"/>
                <a:cs typeface="Arial" panose="020B0604020202020204" pitchFamily="34" charset="0"/>
              </a:rPr>
              <a:t>roll out </a:t>
            </a:r>
            <a:r>
              <a:rPr lang="en-GB" dirty="0">
                <a:latin typeface="Arial" panose="020B0604020202020204" pitchFamily="34" charset="0"/>
                <a:cs typeface="Arial" panose="020B0604020202020204" pitchFamily="34" charset="0"/>
              </a:rPr>
              <a:t>training on ASD and attached mental health </a:t>
            </a:r>
            <a:r>
              <a:rPr lang="en-GB" dirty="0" smtClean="0">
                <a:latin typeface="Arial" panose="020B0604020202020204" pitchFamily="34" charset="0"/>
                <a:cs typeface="Arial" panose="020B0604020202020204" pitchFamily="34" charset="0"/>
              </a:rPr>
              <a:t>issues</a:t>
            </a:r>
            <a:endParaRPr lang="en-GB" dirty="0">
              <a:latin typeface="Arial" panose="020B0604020202020204" pitchFamily="34" charset="0"/>
              <a:cs typeface="Arial" panose="020B0604020202020204" pitchFamily="34" charset="0"/>
            </a:endParaRPr>
          </a:p>
          <a:p>
            <a:pPr marL="363538" indent="-363538">
              <a:lnSpc>
                <a:spcPct val="120000"/>
              </a:lnSpc>
              <a:spcBef>
                <a:spcPts val="0"/>
              </a:spcBef>
              <a:defRPr/>
            </a:pPr>
            <a:r>
              <a:rPr lang="en-GB" dirty="0">
                <a:latin typeface="Arial" panose="020B0604020202020204" pitchFamily="34" charset="0"/>
                <a:cs typeface="Arial" panose="020B0604020202020204" pitchFamily="34" charset="0"/>
              </a:rPr>
              <a:t>To develop sibling support groups and positive activities</a:t>
            </a:r>
          </a:p>
          <a:p>
            <a:pPr marL="363538" indent="-363538">
              <a:lnSpc>
                <a:spcPct val="120000"/>
              </a:lnSpc>
              <a:spcBef>
                <a:spcPts val="0"/>
              </a:spcBef>
              <a:defRPr/>
            </a:pPr>
            <a:r>
              <a:rPr lang="en-GB" dirty="0">
                <a:latin typeface="Arial" panose="020B0604020202020204" pitchFamily="34" charset="0"/>
                <a:cs typeface="Arial" panose="020B0604020202020204" pitchFamily="34" charset="0"/>
              </a:rPr>
              <a:t>To continue to support parent lead support groups</a:t>
            </a:r>
          </a:p>
          <a:p>
            <a:pPr marL="363538" indent="-363538">
              <a:lnSpc>
                <a:spcPct val="120000"/>
              </a:lnSpc>
              <a:spcBef>
                <a:spcPts val="0"/>
              </a:spcBef>
              <a:defRPr/>
            </a:pPr>
            <a:r>
              <a:rPr lang="en-GB" dirty="0">
                <a:latin typeface="Arial" panose="020B0604020202020204" pitchFamily="34" charset="0"/>
                <a:cs typeface="Arial" panose="020B0604020202020204" pitchFamily="34" charset="0"/>
              </a:rPr>
              <a:t>To use the Graded Care </a:t>
            </a:r>
            <a:r>
              <a:rPr lang="en-GB" dirty="0" smtClean="0">
                <a:latin typeface="Arial" panose="020B0604020202020204" pitchFamily="34" charset="0"/>
                <a:cs typeface="Arial" panose="020B0604020202020204" pitchFamily="34" charset="0"/>
              </a:rPr>
              <a:t>Profile</a:t>
            </a:r>
            <a:r>
              <a:rPr lang="en-GB" dirty="0">
                <a:latin typeface="Arial" panose="020B0604020202020204" pitchFamily="34" charset="0"/>
                <a:cs typeface="Arial" panose="020B0604020202020204" pitchFamily="34" charset="0"/>
              </a:rPr>
              <a:t>, to ascertain parenting capacity or possible underlying </a:t>
            </a:r>
            <a:r>
              <a:rPr lang="en-GB" dirty="0" smtClean="0">
                <a:latin typeface="Arial" panose="020B0604020202020204" pitchFamily="34" charset="0"/>
                <a:cs typeface="Arial" panose="020B0604020202020204" pitchFamily="34" charset="0"/>
              </a:rPr>
              <a:t>health </a:t>
            </a:r>
            <a:r>
              <a:rPr lang="en-GB" dirty="0">
                <a:latin typeface="Arial" panose="020B0604020202020204" pitchFamily="34" charset="0"/>
                <a:cs typeface="Arial" panose="020B0604020202020204" pitchFamily="34" charset="0"/>
              </a:rPr>
              <a:t>need</a:t>
            </a:r>
          </a:p>
          <a:p>
            <a:pPr marL="363538" indent="-363538">
              <a:lnSpc>
                <a:spcPct val="120000"/>
              </a:lnSpc>
              <a:spcBef>
                <a:spcPts val="0"/>
              </a:spcBef>
              <a:defRPr/>
            </a:pPr>
            <a:r>
              <a:rPr lang="en-GB" dirty="0">
                <a:latin typeface="Arial" panose="020B0604020202020204" pitchFamily="34" charset="0"/>
                <a:cs typeface="Arial" panose="020B0604020202020204" pitchFamily="34" charset="0"/>
              </a:rPr>
              <a:t>To embed the Positive Behaviour Support Strategies Plans with families and </a:t>
            </a:r>
            <a:r>
              <a:rPr lang="en-GB" dirty="0" smtClean="0">
                <a:latin typeface="Arial" panose="020B0604020202020204" pitchFamily="34" charset="0"/>
                <a:cs typeface="Arial" panose="020B0604020202020204" pitchFamily="34" charset="0"/>
              </a:rPr>
              <a:t>partners</a:t>
            </a:r>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57603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Arial" panose="020B0604020202020204" pitchFamily="34" charset="0"/>
                <a:cs typeface="Arial" panose="020B0604020202020204" pitchFamily="34" charset="0"/>
              </a:rPr>
              <a:t>Background</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900923"/>
            <a:ext cx="10515600" cy="3620901"/>
          </a:xfrm>
        </p:spPr>
        <p:txBody>
          <a:bodyPr>
            <a:normAutofit fontScale="32500" lnSpcReduction="20000"/>
          </a:bodyPr>
          <a:lstStyle/>
          <a:p>
            <a:pPr marL="0" indent="0">
              <a:lnSpc>
                <a:spcPct val="120000"/>
              </a:lnSpc>
              <a:spcBef>
                <a:spcPts val="0"/>
              </a:spcBef>
              <a:buFont typeface="Wingdings" panose="05000000000000000000" pitchFamily="2" charset="2"/>
              <a:buNone/>
            </a:pPr>
            <a:r>
              <a:rPr lang="en-GB" altLang="en-US" sz="6200" dirty="0">
                <a:latin typeface="Arial" panose="020B0604020202020204" pitchFamily="34" charset="0"/>
                <a:cs typeface="Arial" panose="020B0604020202020204" pitchFamily="34" charset="0"/>
              </a:rPr>
              <a:t>Following an audit of presenting issues on cases, High Peak and North Dales Locality, a third of MAT cases have Children and Young People who have ASD or ADHD traits or difficulties, with or without a diagnosis. </a:t>
            </a:r>
          </a:p>
          <a:p>
            <a:pPr marL="0" indent="0">
              <a:lnSpc>
                <a:spcPct val="120000"/>
              </a:lnSpc>
              <a:spcBef>
                <a:spcPts val="0"/>
              </a:spcBef>
              <a:buFont typeface="Wingdings" panose="05000000000000000000" pitchFamily="2" charset="2"/>
              <a:buNone/>
            </a:pPr>
            <a:endParaRPr lang="en-GB" altLang="en-US" sz="6200" dirty="0">
              <a:latin typeface="Arial" panose="020B0604020202020204" pitchFamily="34" charset="0"/>
              <a:cs typeface="Arial" panose="020B0604020202020204" pitchFamily="34" charset="0"/>
            </a:endParaRPr>
          </a:p>
          <a:p>
            <a:pPr marL="0" indent="0">
              <a:lnSpc>
                <a:spcPct val="120000"/>
              </a:lnSpc>
              <a:spcBef>
                <a:spcPts val="0"/>
              </a:spcBef>
              <a:buFont typeface="Wingdings" panose="05000000000000000000" pitchFamily="2" charset="2"/>
              <a:buNone/>
            </a:pPr>
            <a:r>
              <a:rPr lang="en-GB" altLang="en-US" sz="6200" dirty="0">
                <a:latin typeface="Arial" panose="020B0604020202020204" pitchFamily="34" charset="0"/>
                <a:cs typeface="Arial" panose="020B0604020202020204" pitchFamily="34" charset="0"/>
              </a:rPr>
              <a:t>The reason for referral ranged from school exclusion, extreme behaviours and showing signs of poor emotional well-being.</a:t>
            </a:r>
          </a:p>
          <a:p>
            <a:pPr marL="0" indent="0">
              <a:lnSpc>
                <a:spcPct val="120000"/>
              </a:lnSpc>
              <a:spcBef>
                <a:spcPts val="0"/>
              </a:spcBef>
              <a:buFont typeface="Wingdings" panose="05000000000000000000" pitchFamily="2" charset="2"/>
              <a:buNone/>
            </a:pPr>
            <a:endParaRPr lang="en-GB" altLang="en-US" sz="6200" dirty="0">
              <a:latin typeface="Arial" panose="020B0604020202020204" pitchFamily="34" charset="0"/>
              <a:cs typeface="Arial" panose="020B0604020202020204" pitchFamily="34" charset="0"/>
            </a:endParaRPr>
          </a:p>
          <a:p>
            <a:pPr marL="0" indent="0">
              <a:lnSpc>
                <a:spcPct val="120000"/>
              </a:lnSpc>
              <a:spcBef>
                <a:spcPts val="0"/>
              </a:spcBef>
              <a:buFont typeface="Wingdings" panose="05000000000000000000" pitchFamily="2" charset="2"/>
              <a:buNone/>
            </a:pPr>
            <a:r>
              <a:rPr lang="en-GB" altLang="en-US" sz="6200" dirty="0">
                <a:latin typeface="Arial" panose="020B0604020202020204" pitchFamily="34" charset="0"/>
                <a:cs typeface="Arial" panose="020B0604020202020204" pitchFamily="34" charset="0"/>
              </a:rPr>
              <a:t>In partnership with the Locality Childrens Partnership – CAMHs – Specialist Community Advisor, Schools, Health representatives, Police, MAT and Social Care, they actioned various interventions and Projects identified as gaps in services and professional knowledge within the locality.</a:t>
            </a:r>
          </a:p>
          <a:p>
            <a:pPr marL="0" indent="0">
              <a:buNone/>
            </a:pPr>
            <a:endParaRPr lang="en-GB" dirty="0"/>
          </a:p>
        </p:txBody>
      </p:sp>
    </p:spTree>
    <p:extLst>
      <p:ext uri="{BB962C8B-B14F-4D97-AF65-F5344CB8AC3E}">
        <p14:creationId xmlns:p14="http://schemas.microsoft.com/office/powerpoint/2010/main" val="51557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latin typeface="Arial" panose="020B0604020202020204" pitchFamily="34" charset="0"/>
                <a:cs typeface="Arial" panose="020B0604020202020204" pitchFamily="34" charset="0"/>
              </a:rPr>
              <a:t>Consultation with Parents and Partners</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900923"/>
            <a:ext cx="10515600" cy="3540218"/>
          </a:xfrm>
        </p:spPr>
        <p:txBody>
          <a:bodyPr>
            <a:normAutofit fontScale="47500" lnSpcReduction="20000"/>
          </a:bodyPr>
          <a:lstStyle/>
          <a:p>
            <a:pPr marL="0" indent="0">
              <a:lnSpc>
                <a:spcPct val="120000"/>
              </a:lnSpc>
              <a:spcBef>
                <a:spcPts val="0"/>
              </a:spcBef>
              <a:buFont typeface="Wingdings" panose="05000000000000000000" pitchFamily="2" charset="2"/>
              <a:buNone/>
              <a:defRPr/>
            </a:pPr>
            <a:r>
              <a:rPr lang="en-GB" sz="3800" dirty="0">
                <a:latin typeface="Arial" panose="020B0604020202020204" pitchFamily="34" charset="0"/>
                <a:cs typeface="Arial" panose="020B0604020202020204" pitchFamily="34" charset="0"/>
              </a:rPr>
              <a:t>Due to the high demand within the </a:t>
            </a:r>
            <a:r>
              <a:rPr lang="en-GB" sz="3800" dirty="0" smtClean="0">
                <a:latin typeface="Arial" panose="020B0604020202020204" pitchFamily="34" charset="0"/>
                <a:cs typeface="Arial" panose="020B0604020202020204" pitchFamily="34" charset="0"/>
              </a:rPr>
              <a:t>locality. </a:t>
            </a:r>
            <a:r>
              <a:rPr lang="en-GB" sz="3800" dirty="0">
                <a:latin typeface="Arial" panose="020B0604020202020204" pitchFamily="34" charset="0"/>
                <a:cs typeface="Arial" panose="020B0604020202020204" pitchFamily="34" charset="0"/>
              </a:rPr>
              <a:t>The LCP requested Community Engagement Workers </a:t>
            </a:r>
            <a:r>
              <a:rPr lang="en-GB" sz="3800" dirty="0" smtClean="0">
                <a:latin typeface="Arial" panose="020B0604020202020204" pitchFamily="34" charset="0"/>
                <a:cs typeface="Arial" panose="020B0604020202020204" pitchFamily="34" charset="0"/>
              </a:rPr>
              <a:t>to </a:t>
            </a:r>
            <a:r>
              <a:rPr lang="en-GB" sz="3800" dirty="0">
                <a:latin typeface="Arial" panose="020B0604020202020204" pitchFamily="34" charset="0"/>
                <a:cs typeface="Arial" panose="020B0604020202020204" pitchFamily="34" charset="0"/>
              </a:rPr>
              <a:t>audit </a:t>
            </a:r>
            <a:r>
              <a:rPr lang="en-GB" sz="3800" dirty="0" smtClean="0">
                <a:latin typeface="Arial" panose="020B0604020202020204" pitchFamily="34" charset="0"/>
                <a:cs typeface="Arial" panose="020B0604020202020204" pitchFamily="34" charset="0"/>
              </a:rPr>
              <a:t>what </a:t>
            </a:r>
            <a:r>
              <a:rPr lang="en-GB" sz="3800" dirty="0">
                <a:latin typeface="Arial" panose="020B0604020202020204" pitchFamily="34" charset="0"/>
                <a:cs typeface="Arial" panose="020B0604020202020204" pitchFamily="34" charset="0"/>
              </a:rPr>
              <a:t>services </a:t>
            </a:r>
            <a:r>
              <a:rPr lang="en-GB" sz="3800" dirty="0" smtClean="0">
                <a:latin typeface="Arial" panose="020B0604020202020204" pitchFamily="34" charset="0"/>
                <a:cs typeface="Arial" panose="020B0604020202020204" pitchFamily="34" charset="0"/>
              </a:rPr>
              <a:t>were available </a:t>
            </a:r>
            <a:r>
              <a:rPr lang="en-GB" sz="3800" dirty="0">
                <a:latin typeface="Arial" panose="020B0604020202020204" pitchFamily="34" charset="0"/>
                <a:cs typeface="Arial" panose="020B0604020202020204" pitchFamily="34" charset="0"/>
              </a:rPr>
              <a:t>within the area to support </a:t>
            </a:r>
            <a:r>
              <a:rPr lang="en-GB" sz="3800" dirty="0" smtClean="0">
                <a:latin typeface="Arial" panose="020B0604020202020204" pitchFamily="34" charset="0"/>
                <a:cs typeface="Arial" panose="020B0604020202020204" pitchFamily="34" charset="0"/>
              </a:rPr>
              <a:t>parents</a:t>
            </a:r>
            <a:r>
              <a:rPr lang="en-GB" sz="3800" dirty="0">
                <a:latin typeface="Arial" panose="020B0604020202020204" pitchFamily="34" charset="0"/>
                <a:cs typeface="Arial" panose="020B0604020202020204" pitchFamily="34" charset="0"/>
              </a:rPr>
              <a:t>, Children and Young People. This highlighted a lack of services provided locally and nationally within the High Peak and North Dales area.</a:t>
            </a:r>
          </a:p>
          <a:p>
            <a:pPr marL="0" indent="0">
              <a:lnSpc>
                <a:spcPct val="120000"/>
              </a:lnSpc>
              <a:spcBef>
                <a:spcPts val="0"/>
              </a:spcBef>
              <a:buFont typeface="Wingdings" panose="05000000000000000000" pitchFamily="2" charset="2"/>
              <a:buNone/>
              <a:defRPr/>
            </a:pPr>
            <a:endParaRPr lang="en-GB" sz="3800" dirty="0">
              <a:latin typeface="Arial" panose="020B0604020202020204" pitchFamily="34" charset="0"/>
              <a:cs typeface="Arial" panose="020B0604020202020204" pitchFamily="34" charset="0"/>
            </a:endParaRPr>
          </a:p>
          <a:p>
            <a:pPr marL="0" indent="0">
              <a:lnSpc>
                <a:spcPct val="120000"/>
              </a:lnSpc>
              <a:spcBef>
                <a:spcPts val="0"/>
              </a:spcBef>
              <a:buFont typeface="Wingdings" panose="05000000000000000000" pitchFamily="2" charset="2"/>
              <a:buNone/>
              <a:defRPr/>
            </a:pPr>
            <a:r>
              <a:rPr lang="en-GB" sz="3800" dirty="0">
                <a:latin typeface="Arial" panose="020B0604020202020204" pitchFamily="34" charset="0"/>
                <a:cs typeface="Arial" panose="020B0604020202020204" pitchFamily="34" charset="0"/>
              </a:rPr>
              <a:t>The Community Engagement </a:t>
            </a:r>
            <a:r>
              <a:rPr lang="en-GB" sz="3800" dirty="0" smtClean="0">
                <a:latin typeface="Arial" panose="020B0604020202020204" pitchFamily="34" charset="0"/>
                <a:cs typeface="Arial" panose="020B0604020202020204" pitchFamily="34" charset="0"/>
              </a:rPr>
              <a:t>Workers </a:t>
            </a:r>
            <a:r>
              <a:rPr lang="en-GB" sz="3800" dirty="0">
                <a:latin typeface="Arial" panose="020B0604020202020204" pitchFamily="34" charset="0"/>
                <a:cs typeface="Arial" panose="020B0604020202020204" pitchFamily="34" charset="0"/>
              </a:rPr>
              <a:t>undertook a survey with </a:t>
            </a:r>
            <a:r>
              <a:rPr lang="en-GB" sz="3800" dirty="0" smtClean="0">
                <a:latin typeface="Arial" panose="020B0604020202020204" pitchFamily="34" charset="0"/>
                <a:cs typeface="Arial" panose="020B0604020202020204" pitchFamily="34" charset="0"/>
              </a:rPr>
              <a:t>parents/partners </a:t>
            </a:r>
            <a:r>
              <a:rPr lang="en-GB" sz="3800" dirty="0">
                <a:latin typeface="Arial" panose="020B0604020202020204" pitchFamily="34" charset="0"/>
                <a:cs typeface="Arial" panose="020B0604020202020204" pitchFamily="34" charset="0"/>
              </a:rPr>
              <a:t>to find out what they </a:t>
            </a:r>
            <a:r>
              <a:rPr lang="en-GB" sz="3800" dirty="0" smtClean="0">
                <a:latin typeface="Arial" panose="020B0604020202020204" pitchFamily="34" charset="0"/>
                <a:cs typeface="Arial" panose="020B0604020202020204" pitchFamily="34" charset="0"/>
              </a:rPr>
              <a:t>wanted:    They </a:t>
            </a:r>
            <a:r>
              <a:rPr lang="en-GB" sz="3800" dirty="0">
                <a:latin typeface="Arial" panose="020B0604020202020204" pitchFamily="34" charset="0"/>
                <a:cs typeface="Arial" panose="020B0604020202020204" pitchFamily="34" charset="0"/>
              </a:rPr>
              <a:t>wanted</a:t>
            </a:r>
            <a:r>
              <a:rPr lang="en-GB" sz="3800" dirty="0" smtClean="0">
                <a:latin typeface="Arial" panose="020B0604020202020204" pitchFamily="34" charset="0"/>
                <a:cs typeface="Arial" panose="020B0604020202020204" pitchFamily="34" charset="0"/>
              </a:rPr>
              <a:t>:</a:t>
            </a:r>
          </a:p>
          <a:p>
            <a:pPr marL="0" indent="0">
              <a:lnSpc>
                <a:spcPct val="120000"/>
              </a:lnSpc>
              <a:spcBef>
                <a:spcPts val="0"/>
              </a:spcBef>
              <a:buFont typeface="Wingdings" panose="05000000000000000000" pitchFamily="2" charset="2"/>
              <a:buNone/>
              <a:defRPr/>
            </a:pPr>
            <a:endParaRPr lang="en-GB" sz="3800" dirty="0">
              <a:latin typeface="Arial" panose="020B0604020202020204" pitchFamily="34" charset="0"/>
              <a:cs typeface="Arial" panose="020B0604020202020204" pitchFamily="34" charset="0"/>
            </a:endParaRPr>
          </a:p>
          <a:p>
            <a:pPr>
              <a:lnSpc>
                <a:spcPct val="120000"/>
              </a:lnSpc>
              <a:spcBef>
                <a:spcPts val="0"/>
              </a:spcBef>
              <a:defRPr/>
            </a:pPr>
            <a:r>
              <a:rPr lang="en-GB" sz="3800" dirty="0">
                <a:latin typeface="Arial" panose="020B0604020202020204" pitchFamily="34" charset="0"/>
                <a:cs typeface="Arial" panose="020B0604020202020204" pitchFamily="34" charset="0"/>
              </a:rPr>
              <a:t>Agencies to have a good understanding of how to communicate with their </a:t>
            </a:r>
            <a:r>
              <a:rPr lang="en-GB" sz="3800" dirty="0" smtClean="0">
                <a:latin typeface="Arial" panose="020B0604020202020204" pitchFamily="34" charset="0"/>
                <a:cs typeface="Arial" panose="020B0604020202020204" pitchFamily="34" charset="0"/>
              </a:rPr>
              <a:t>children</a:t>
            </a:r>
            <a:endParaRPr lang="en-GB" sz="3800" dirty="0">
              <a:latin typeface="Arial" panose="020B0604020202020204" pitchFamily="34" charset="0"/>
              <a:cs typeface="Arial" panose="020B0604020202020204" pitchFamily="34" charset="0"/>
            </a:endParaRPr>
          </a:p>
          <a:p>
            <a:pPr>
              <a:lnSpc>
                <a:spcPct val="120000"/>
              </a:lnSpc>
              <a:spcBef>
                <a:spcPts val="0"/>
              </a:spcBef>
              <a:defRPr/>
            </a:pPr>
            <a:r>
              <a:rPr lang="en-GB" sz="3800" dirty="0">
                <a:latin typeface="Arial" panose="020B0604020202020204" pitchFamily="34" charset="0"/>
                <a:cs typeface="Arial" panose="020B0604020202020204" pitchFamily="34" charset="0"/>
              </a:rPr>
              <a:t>Positive </a:t>
            </a:r>
            <a:r>
              <a:rPr lang="en-GB" sz="3800" dirty="0" smtClean="0">
                <a:latin typeface="Arial" panose="020B0604020202020204" pitchFamily="34" charset="0"/>
                <a:cs typeface="Arial" panose="020B0604020202020204" pitchFamily="34" charset="0"/>
              </a:rPr>
              <a:t>activities </a:t>
            </a:r>
            <a:r>
              <a:rPr lang="en-GB" sz="3800" dirty="0">
                <a:latin typeface="Arial" panose="020B0604020202020204" pitchFamily="34" charset="0"/>
                <a:cs typeface="Arial" panose="020B0604020202020204" pitchFamily="34" charset="0"/>
              </a:rPr>
              <a:t>for their </a:t>
            </a:r>
            <a:r>
              <a:rPr lang="en-GB" sz="3800" dirty="0" smtClean="0">
                <a:latin typeface="Arial" panose="020B0604020202020204" pitchFamily="34" charset="0"/>
                <a:cs typeface="Arial" panose="020B0604020202020204" pitchFamily="34" charset="0"/>
              </a:rPr>
              <a:t>children </a:t>
            </a:r>
            <a:r>
              <a:rPr lang="en-GB" sz="3800" dirty="0">
                <a:latin typeface="Arial" panose="020B0604020202020204" pitchFamily="34" charset="0"/>
                <a:cs typeface="Arial" panose="020B0604020202020204" pitchFamily="34" charset="0"/>
              </a:rPr>
              <a:t>to attend, without judgement or prejudice</a:t>
            </a:r>
          </a:p>
          <a:p>
            <a:pPr>
              <a:lnSpc>
                <a:spcPct val="120000"/>
              </a:lnSpc>
              <a:spcBef>
                <a:spcPts val="0"/>
              </a:spcBef>
              <a:defRPr/>
            </a:pPr>
            <a:r>
              <a:rPr lang="en-GB" sz="3800" dirty="0">
                <a:latin typeface="Arial" panose="020B0604020202020204" pitchFamily="34" charset="0"/>
                <a:cs typeface="Arial" panose="020B0604020202020204" pitchFamily="34" charset="0"/>
              </a:rPr>
              <a:t>Support network for parents to attend to share ideas and strategies to support their children.</a:t>
            </a:r>
          </a:p>
          <a:p>
            <a:endParaRPr lang="en-GB" dirty="0"/>
          </a:p>
        </p:txBody>
      </p:sp>
    </p:spTree>
    <p:extLst>
      <p:ext uri="{BB962C8B-B14F-4D97-AF65-F5344CB8AC3E}">
        <p14:creationId xmlns:p14="http://schemas.microsoft.com/office/powerpoint/2010/main" val="2730134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latin typeface="Arial" panose="020B0604020202020204" pitchFamily="34" charset="0"/>
                <a:cs typeface="Arial" panose="020B0604020202020204" pitchFamily="34" charset="0"/>
              </a:rPr>
              <a:t>Interventions and Projects – Derbyshire:</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900923"/>
            <a:ext cx="10515600" cy="3661242"/>
          </a:xfrm>
        </p:spPr>
        <p:txBody>
          <a:bodyPr>
            <a:normAutofit fontScale="62500" lnSpcReduction="20000"/>
          </a:bodyPr>
          <a:lstStyle/>
          <a:p>
            <a:pPr marL="285750" indent="-285750">
              <a:lnSpc>
                <a:spcPct val="120000"/>
              </a:lnSpc>
              <a:spcBef>
                <a:spcPts val="0"/>
              </a:spcBef>
              <a:defRPr/>
            </a:pPr>
            <a:r>
              <a:rPr lang="en-GB" sz="2900" dirty="0">
                <a:latin typeface="Arial" panose="020B0604020202020204" pitchFamily="34" charset="0"/>
                <a:cs typeface="Arial" panose="020B0604020202020204" pitchFamily="34" charset="0"/>
              </a:rPr>
              <a:t>ASD training delivered by Clinical Psychologists </a:t>
            </a:r>
            <a:r>
              <a:rPr lang="en-GB" sz="2900" dirty="0" smtClean="0">
                <a:latin typeface="Arial" panose="020B0604020202020204" pitchFamily="34" charset="0"/>
                <a:cs typeface="Arial" panose="020B0604020202020204" pitchFamily="34" charset="0"/>
              </a:rPr>
              <a:t>- Dr </a:t>
            </a:r>
            <a:r>
              <a:rPr lang="en-GB" sz="2900" dirty="0">
                <a:latin typeface="Arial" panose="020B0604020202020204" pitchFamily="34" charset="0"/>
                <a:cs typeface="Arial" panose="020B0604020202020204" pitchFamily="34" charset="0"/>
              </a:rPr>
              <a:t>Tanya Fox and Dr Lou Enright from CDC/LD CAMHS to MAT members, School and other professionals to raise awareness and discuss strategies that could be implemented and how to support parents to use these </a:t>
            </a:r>
            <a:r>
              <a:rPr lang="en-GB" sz="2900" dirty="0" smtClean="0">
                <a:latin typeface="Arial" panose="020B0604020202020204" pitchFamily="34" charset="0"/>
                <a:cs typeface="Arial" panose="020B0604020202020204" pitchFamily="34" charset="0"/>
              </a:rPr>
              <a:t>strategies</a:t>
            </a:r>
            <a:endParaRPr lang="en-GB" sz="2900" dirty="0">
              <a:latin typeface="Arial" panose="020B0604020202020204" pitchFamily="34" charset="0"/>
              <a:cs typeface="Arial" panose="020B0604020202020204" pitchFamily="34" charset="0"/>
            </a:endParaRPr>
          </a:p>
          <a:p>
            <a:pPr marL="285750" indent="-285750">
              <a:lnSpc>
                <a:spcPct val="120000"/>
              </a:lnSpc>
              <a:spcBef>
                <a:spcPts val="0"/>
              </a:spcBef>
              <a:defRPr/>
            </a:pPr>
            <a:r>
              <a:rPr lang="en-GB" sz="2900" dirty="0">
                <a:latin typeface="Arial" panose="020B0604020202020204" pitchFamily="34" charset="0"/>
                <a:cs typeface="Arial" panose="020B0604020202020204" pitchFamily="34" charset="0"/>
              </a:rPr>
              <a:t>CAMHs SCA’s offering consultation or training on ADHD and Mental Health issues linked to ASD – Eating </a:t>
            </a:r>
            <a:r>
              <a:rPr lang="en-GB" sz="2900" dirty="0" smtClean="0">
                <a:latin typeface="Arial" panose="020B0604020202020204" pitchFamily="34" charset="0"/>
                <a:cs typeface="Arial" panose="020B0604020202020204" pitchFamily="34" charset="0"/>
              </a:rPr>
              <a:t>Disorders</a:t>
            </a:r>
            <a:r>
              <a:rPr lang="en-GB" sz="2900" dirty="0">
                <a:latin typeface="Arial" panose="020B0604020202020204" pitchFamily="34" charset="0"/>
                <a:cs typeface="Arial" panose="020B0604020202020204" pitchFamily="34" charset="0"/>
              </a:rPr>
              <a:t>, OCD, Anxiety, School </a:t>
            </a:r>
            <a:r>
              <a:rPr lang="en-GB" sz="2900" dirty="0" smtClean="0">
                <a:latin typeface="Arial" panose="020B0604020202020204" pitchFamily="34" charset="0"/>
                <a:cs typeface="Arial" panose="020B0604020202020204" pitchFamily="34" charset="0"/>
              </a:rPr>
              <a:t>Refusers</a:t>
            </a:r>
            <a:endParaRPr lang="en-GB" sz="2900" dirty="0">
              <a:latin typeface="Arial" panose="020B0604020202020204" pitchFamily="34" charset="0"/>
              <a:cs typeface="Arial" panose="020B0604020202020204" pitchFamily="34" charset="0"/>
            </a:endParaRPr>
          </a:p>
          <a:p>
            <a:pPr marL="285750" indent="-285750">
              <a:lnSpc>
                <a:spcPct val="120000"/>
              </a:lnSpc>
              <a:spcBef>
                <a:spcPts val="0"/>
              </a:spcBef>
              <a:defRPr/>
            </a:pPr>
            <a:r>
              <a:rPr lang="en-GB" sz="2900" dirty="0">
                <a:latin typeface="Arial" panose="020B0604020202020204" pitchFamily="34" charset="0"/>
                <a:cs typeface="Arial" panose="020B0604020202020204" pitchFamily="34" charset="0"/>
              </a:rPr>
              <a:t>For MATs, Schools and </a:t>
            </a:r>
            <a:r>
              <a:rPr lang="en-GB" sz="2900" dirty="0" smtClean="0">
                <a:latin typeface="Arial" panose="020B0604020202020204" pitchFamily="34" charset="0"/>
                <a:cs typeface="Arial" panose="020B0604020202020204" pitchFamily="34" charset="0"/>
              </a:rPr>
              <a:t>parents </a:t>
            </a:r>
            <a:r>
              <a:rPr lang="en-GB" sz="2900" dirty="0">
                <a:latin typeface="Arial" panose="020B0604020202020204" pitchFamily="34" charset="0"/>
                <a:cs typeface="Arial" panose="020B0604020202020204" pitchFamily="34" charset="0"/>
              </a:rPr>
              <a:t>to adopt the Positive Behaviour Support Strategies – Primary, Secondary and Reactive </a:t>
            </a:r>
            <a:r>
              <a:rPr lang="en-GB" sz="2900" dirty="0" smtClean="0">
                <a:latin typeface="Arial" panose="020B0604020202020204" pitchFamily="34" charset="0"/>
                <a:cs typeface="Arial" panose="020B0604020202020204" pitchFamily="34" charset="0"/>
              </a:rPr>
              <a:t>stages</a:t>
            </a:r>
            <a:endParaRPr lang="en-GB" sz="2900" dirty="0">
              <a:latin typeface="Arial" panose="020B0604020202020204" pitchFamily="34" charset="0"/>
              <a:cs typeface="Arial" panose="020B0604020202020204" pitchFamily="34" charset="0"/>
            </a:endParaRPr>
          </a:p>
          <a:p>
            <a:pPr marL="285750" indent="-285750">
              <a:lnSpc>
                <a:spcPct val="120000"/>
              </a:lnSpc>
              <a:spcBef>
                <a:spcPts val="0"/>
              </a:spcBef>
              <a:defRPr/>
            </a:pPr>
            <a:r>
              <a:rPr lang="en-GB" sz="2900" dirty="0">
                <a:latin typeface="Arial" panose="020B0604020202020204" pitchFamily="34" charset="0"/>
                <a:cs typeface="Arial" panose="020B0604020202020204" pitchFamily="34" charset="0"/>
              </a:rPr>
              <a:t>Referrals for additional support are discussed at North Derbyshire Access point to establish what local services can be used to support Children, Young People and </a:t>
            </a:r>
            <a:r>
              <a:rPr lang="en-GB" sz="2900" dirty="0" smtClean="0">
                <a:latin typeface="Arial" panose="020B0604020202020204" pitchFamily="34" charset="0"/>
                <a:cs typeface="Arial" panose="020B0604020202020204" pitchFamily="34" charset="0"/>
              </a:rPr>
              <a:t>Families</a:t>
            </a:r>
            <a:endParaRPr lang="en-GB" sz="2900" dirty="0">
              <a:latin typeface="Arial" panose="020B0604020202020204" pitchFamily="34" charset="0"/>
              <a:cs typeface="Arial" panose="020B0604020202020204" pitchFamily="34" charset="0"/>
            </a:endParaRPr>
          </a:p>
          <a:p>
            <a:pPr marL="285750" indent="-285750">
              <a:lnSpc>
                <a:spcPct val="120000"/>
              </a:lnSpc>
              <a:spcBef>
                <a:spcPts val="0"/>
              </a:spcBef>
              <a:defRPr/>
            </a:pPr>
            <a:r>
              <a:rPr lang="en-GB" sz="2900" dirty="0">
                <a:latin typeface="Arial" panose="020B0604020202020204" pitchFamily="34" charset="0"/>
                <a:cs typeface="Arial" panose="020B0604020202020204" pitchFamily="34" charset="0"/>
              </a:rPr>
              <a:t>To use the Graded Care Profile, to ascertain parenting capacity or possible underlying </a:t>
            </a:r>
            <a:r>
              <a:rPr lang="en-GB" sz="2900" dirty="0" smtClean="0">
                <a:latin typeface="Arial" panose="020B0604020202020204" pitchFamily="34" charset="0"/>
                <a:cs typeface="Arial" panose="020B0604020202020204" pitchFamily="34" charset="0"/>
              </a:rPr>
              <a:t>health need</a:t>
            </a:r>
            <a:endParaRPr lang="en-GB" sz="2900" dirty="0">
              <a:latin typeface="Arial" panose="020B0604020202020204" pitchFamily="34" charset="0"/>
              <a:cs typeface="Arial" panose="020B0604020202020204" pitchFamily="34" charset="0"/>
            </a:endParaRPr>
          </a:p>
          <a:p>
            <a:pPr marL="285750" indent="-285750">
              <a:lnSpc>
                <a:spcPct val="120000"/>
              </a:lnSpc>
              <a:spcBef>
                <a:spcPts val="0"/>
              </a:spcBef>
              <a:defRPr/>
            </a:pPr>
            <a:r>
              <a:rPr lang="en-GB" sz="2900" dirty="0">
                <a:latin typeface="Arial" panose="020B0604020202020204" pitchFamily="34" charset="0"/>
                <a:cs typeface="Arial" panose="020B0604020202020204" pitchFamily="34" charset="0"/>
              </a:rPr>
              <a:t>For </a:t>
            </a:r>
            <a:r>
              <a:rPr lang="en-GB" sz="2900" dirty="0" smtClean="0">
                <a:latin typeface="Arial" panose="020B0604020202020204" pitchFamily="34" charset="0"/>
                <a:cs typeface="Arial" panose="020B0604020202020204" pitchFamily="34" charset="0"/>
              </a:rPr>
              <a:t>families </a:t>
            </a:r>
            <a:r>
              <a:rPr lang="en-GB" sz="2900" dirty="0">
                <a:latin typeface="Arial" panose="020B0604020202020204" pitchFamily="34" charset="0"/>
                <a:cs typeface="Arial" panose="020B0604020202020204" pitchFamily="34" charset="0"/>
              </a:rPr>
              <a:t>to attend the Parent Programme on specific presentations at The Den in </a:t>
            </a:r>
            <a:r>
              <a:rPr lang="en-GB" sz="2900" dirty="0" smtClean="0">
                <a:latin typeface="Arial" panose="020B0604020202020204" pitchFamily="34" charset="0"/>
                <a:cs typeface="Arial" panose="020B0604020202020204" pitchFamily="34" charset="0"/>
              </a:rPr>
              <a:t>Chesterfield</a:t>
            </a:r>
            <a:endParaRPr lang="en-GB" sz="2900" dirty="0">
              <a:latin typeface="Arial" panose="020B0604020202020204" pitchFamily="34" charset="0"/>
              <a:cs typeface="Arial" panose="020B0604020202020204" pitchFamily="34" charset="0"/>
            </a:endParaRPr>
          </a:p>
          <a:p>
            <a:pPr marL="285750" indent="-285750">
              <a:lnSpc>
                <a:spcPct val="120000"/>
              </a:lnSpc>
              <a:spcBef>
                <a:spcPts val="0"/>
              </a:spcBef>
              <a:defRPr/>
            </a:pPr>
            <a:r>
              <a:rPr lang="en-GB" sz="2900" dirty="0">
                <a:latin typeface="Arial" panose="020B0604020202020204" pitchFamily="34" charset="0"/>
                <a:cs typeface="Arial" panose="020B0604020202020204" pitchFamily="34" charset="0"/>
              </a:rPr>
              <a:t>Derbyshire Police operate a ‘flagging’ service on addresses, where if they attend a </a:t>
            </a:r>
            <a:r>
              <a:rPr lang="en-GB" sz="2900" dirty="0" smtClean="0">
                <a:latin typeface="Arial" panose="020B0604020202020204" pitchFamily="34" charset="0"/>
                <a:cs typeface="Arial" panose="020B0604020202020204" pitchFamily="34" charset="0"/>
              </a:rPr>
              <a:t>call-out </a:t>
            </a:r>
            <a:r>
              <a:rPr lang="en-GB" sz="2900" dirty="0">
                <a:latin typeface="Arial" panose="020B0604020202020204" pitchFamily="34" charset="0"/>
                <a:cs typeface="Arial" panose="020B0604020202020204" pitchFamily="34" charset="0"/>
              </a:rPr>
              <a:t>they are aware someone within the address </a:t>
            </a:r>
            <a:r>
              <a:rPr lang="en-GB" sz="2900" dirty="0" smtClean="0">
                <a:latin typeface="Arial" panose="020B0604020202020204" pitchFamily="34" charset="0"/>
                <a:cs typeface="Arial" panose="020B0604020202020204" pitchFamily="34" charset="0"/>
              </a:rPr>
              <a:t>is </a:t>
            </a:r>
            <a:r>
              <a:rPr lang="en-GB" sz="2900" dirty="0">
                <a:latin typeface="Arial" panose="020B0604020202020204" pitchFamily="34" charset="0"/>
                <a:cs typeface="Arial" panose="020B0604020202020204" pitchFamily="34" charset="0"/>
              </a:rPr>
              <a:t>vulnerable – i.e. mental health issues, ASD etc.</a:t>
            </a:r>
          </a:p>
          <a:p>
            <a:endParaRPr lang="en-GB" dirty="0"/>
          </a:p>
        </p:txBody>
      </p:sp>
    </p:spTree>
    <p:extLst>
      <p:ext uri="{BB962C8B-B14F-4D97-AF65-F5344CB8AC3E}">
        <p14:creationId xmlns:p14="http://schemas.microsoft.com/office/powerpoint/2010/main" val="2807440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latin typeface="Arial" panose="020B0604020202020204" pitchFamily="34" charset="0"/>
                <a:cs typeface="Arial" panose="020B0604020202020204" pitchFamily="34" charset="0"/>
              </a:rPr>
              <a:t>Interventions and Projects:</a:t>
            </a:r>
            <a:br>
              <a:rPr lang="en-GB" altLang="en-US" b="1" dirty="0">
                <a:latin typeface="Arial" panose="020B0604020202020204" pitchFamily="34" charset="0"/>
                <a:cs typeface="Arial" panose="020B0604020202020204" pitchFamily="34" charset="0"/>
              </a:rPr>
            </a:br>
            <a:r>
              <a:rPr lang="en-GB" altLang="en-US" b="1" dirty="0">
                <a:latin typeface="Arial" panose="020B0604020202020204" pitchFamily="34" charset="0"/>
                <a:cs typeface="Arial" panose="020B0604020202020204" pitchFamily="34" charset="0"/>
              </a:rPr>
              <a:t>Tameside and Glossop:</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3173505"/>
            <a:ext cx="10515600" cy="3186954"/>
          </a:xfrm>
        </p:spPr>
        <p:txBody>
          <a:bodyPr>
            <a:normAutofit fontScale="70000" lnSpcReduction="20000"/>
          </a:bodyPr>
          <a:lstStyle/>
          <a:p>
            <a:pPr>
              <a:lnSpc>
                <a:spcPct val="120000"/>
              </a:lnSpc>
              <a:spcBef>
                <a:spcPts val="0"/>
              </a:spcBef>
            </a:pPr>
            <a:r>
              <a:rPr lang="en-GB" altLang="en-US" dirty="0">
                <a:latin typeface="Arial" panose="020B0604020202020204" pitchFamily="34" charset="0"/>
                <a:cs typeface="Arial" panose="020B0604020202020204" pitchFamily="34" charset="0"/>
              </a:rPr>
              <a:t>Tameside and Glossop CAMHs run a ‘Teen Life’ course designed by the National Autism Society which is a </a:t>
            </a:r>
            <a:r>
              <a:rPr lang="en-GB" altLang="en-US" dirty="0" smtClean="0">
                <a:latin typeface="Arial" panose="020B0604020202020204" pitchFamily="34" charset="0"/>
                <a:cs typeface="Arial" panose="020B0604020202020204" pitchFamily="34" charset="0"/>
              </a:rPr>
              <a:t>eight </a:t>
            </a:r>
            <a:r>
              <a:rPr lang="en-GB" altLang="en-US" dirty="0">
                <a:latin typeface="Arial" panose="020B0604020202020204" pitchFamily="34" charset="0"/>
                <a:cs typeface="Arial" panose="020B0604020202020204" pitchFamily="34" charset="0"/>
              </a:rPr>
              <a:t>week course for parents and school staff who have children diagnosis with </a:t>
            </a:r>
            <a:r>
              <a:rPr lang="en-GB" altLang="en-US" dirty="0" smtClean="0">
                <a:latin typeface="Arial" panose="020B0604020202020204" pitchFamily="34" charset="0"/>
                <a:cs typeface="Arial" panose="020B0604020202020204" pitchFamily="34" charset="0"/>
              </a:rPr>
              <a:t>ASD</a:t>
            </a:r>
            <a:endParaRPr lang="en-GB" altLang="en-US" dirty="0">
              <a:latin typeface="Arial" panose="020B0604020202020204" pitchFamily="34" charset="0"/>
              <a:cs typeface="Arial" panose="020B0604020202020204" pitchFamily="34" charset="0"/>
            </a:endParaRPr>
          </a:p>
          <a:p>
            <a:pPr>
              <a:lnSpc>
                <a:spcPct val="120000"/>
              </a:lnSpc>
              <a:spcBef>
                <a:spcPts val="0"/>
              </a:spcBef>
            </a:pPr>
            <a:r>
              <a:rPr lang="en-GB" altLang="en-US" dirty="0">
                <a:latin typeface="Arial" panose="020B0604020202020204" pitchFamily="34" charset="0"/>
                <a:cs typeface="Arial" panose="020B0604020202020204" pitchFamily="34" charset="0"/>
              </a:rPr>
              <a:t>They also run a Teen well-being course, for Young People </a:t>
            </a:r>
            <a:r>
              <a:rPr lang="en-GB" altLang="en-US" dirty="0" smtClean="0">
                <a:latin typeface="Arial" panose="020B0604020202020204" pitchFamily="34" charset="0"/>
                <a:cs typeface="Arial" panose="020B0604020202020204" pitchFamily="34" charset="0"/>
              </a:rPr>
              <a:t>whose parents/carers </a:t>
            </a:r>
            <a:r>
              <a:rPr lang="en-GB" altLang="en-US" dirty="0">
                <a:latin typeface="Arial" panose="020B0604020202020204" pitchFamily="34" charset="0"/>
                <a:cs typeface="Arial" panose="020B0604020202020204" pitchFamily="34" charset="0"/>
              </a:rPr>
              <a:t>have attended the course. This has given parents the opportunity to build their own support networks but also the opportunity for Young People to come together to discuss issues, difficult but to embrace and celebrate their </a:t>
            </a:r>
            <a:r>
              <a:rPr lang="en-GB" altLang="en-US" dirty="0" smtClean="0">
                <a:latin typeface="Arial" panose="020B0604020202020204" pitchFamily="34" charset="0"/>
                <a:cs typeface="Arial" panose="020B0604020202020204" pitchFamily="34" charset="0"/>
              </a:rPr>
              <a:t>differences</a:t>
            </a:r>
            <a:endParaRPr lang="en-GB" altLang="en-US" dirty="0">
              <a:latin typeface="Arial" panose="020B0604020202020204" pitchFamily="34" charset="0"/>
              <a:cs typeface="Arial" panose="020B0604020202020204" pitchFamily="34" charset="0"/>
            </a:endParaRPr>
          </a:p>
          <a:p>
            <a:pPr>
              <a:lnSpc>
                <a:spcPct val="120000"/>
              </a:lnSpc>
              <a:spcBef>
                <a:spcPts val="0"/>
              </a:spcBef>
            </a:pPr>
            <a:r>
              <a:rPr lang="en-GB" altLang="en-US" dirty="0">
                <a:latin typeface="Arial" panose="020B0604020202020204" pitchFamily="34" charset="0"/>
                <a:cs typeface="Arial" panose="020B0604020202020204" pitchFamily="34" charset="0"/>
              </a:rPr>
              <a:t>Greater Manchester operate a ‘flagging’ service on addresses, where if they attend a </a:t>
            </a:r>
            <a:r>
              <a:rPr lang="en-GB" altLang="en-US" dirty="0" smtClean="0">
                <a:latin typeface="Arial" panose="020B0604020202020204" pitchFamily="34" charset="0"/>
                <a:cs typeface="Arial" panose="020B0604020202020204" pitchFamily="34" charset="0"/>
              </a:rPr>
              <a:t>call-out </a:t>
            </a:r>
            <a:r>
              <a:rPr lang="en-GB" altLang="en-US" dirty="0">
                <a:latin typeface="Arial" panose="020B0604020202020204" pitchFamily="34" charset="0"/>
                <a:cs typeface="Arial" panose="020B0604020202020204" pitchFamily="34" charset="0"/>
              </a:rPr>
              <a:t>they are aware someone within the </a:t>
            </a:r>
            <a:r>
              <a:rPr lang="en-GB" altLang="en-US" dirty="0" smtClean="0">
                <a:latin typeface="Arial" panose="020B0604020202020204" pitchFamily="34" charset="0"/>
                <a:cs typeface="Arial" panose="020B0604020202020204" pitchFamily="34" charset="0"/>
              </a:rPr>
              <a:t>address </a:t>
            </a:r>
            <a:r>
              <a:rPr lang="en-GB" altLang="en-US" dirty="0">
                <a:latin typeface="Arial" panose="020B0604020202020204" pitchFamily="34" charset="0"/>
                <a:cs typeface="Arial" panose="020B0604020202020204" pitchFamily="34" charset="0"/>
              </a:rPr>
              <a:t>is vulnerable – i.e. mental health issues, ASD etc.</a:t>
            </a:r>
          </a:p>
          <a:p>
            <a:pPr marL="0" indent="0">
              <a:buNone/>
            </a:pPr>
            <a:endParaRPr lang="en-GB" dirty="0"/>
          </a:p>
        </p:txBody>
      </p:sp>
    </p:spTree>
    <p:extLst>
      <p:ext uri="{BB962C8B-B14F-4D97-AF65-F5344CB8AC3E}">
        <p14:creationId xmlns:p14="http://schemas.microsoft.com/office/powerpoint/2010/main" val="768258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latin typeface="Arial" panose="020B0604020202020204" pitchFamily="34" charset="0"/>
                <a:cs typeface="Arial" panose="020B0604020202020204" pitchFamily="34" charset="0"/>
              </a:rPr>
              <a:t>Parent Support Groups</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pPr marL="0" indent="0">
              <a:lnSpc>
                <a:spcPct val="120000"/>
              </a:lnSpc>
              <a:spcBef>
                <a:spcPts val="0"/>
              </a:spcBef>
              <a:buNone/>
            </a:pPr>
            <a:r>
              <a:rPr lang="en-GB" altLang="en-US" dirty="0">
                <a:latin typeface="Arial" panose="020B0604020202020204" pitchFamily="34" charset="0"/>
                <a:cs typeface="Arial" panose="020B0604020202020204" pitchFamily="34" charset="0"/>
              </a:rPr>
              <a:t>Community Engagement Workers and Family Support Workers worked closely and have developed </a:t>
            </a:r>
            <a:r>
              <a:rPr lang="en-GB" altLang="en-US" dirty="0" smtClean="0">
                <a:latin typeface="Arial" panose="020B0604020202020204" pitchFamily="34" charset="0"/>
                <a:cs typeface="Arial" panose="020B0604020202020204" pitchFamily="34" charset="0"/>
              </a:rPr>
              <a:t>three </a:t>
            </a:r>
            <a:r>
              <a:rPr lang="en-GB" altLang="en-US" dirty="0">
                <a:latin typeface="Arial" panose="020B0604020202020204" pitchFamily="34" charset="0"/>
                <a:cs typeface="Arial" panose="020B0604020202020204" pitchFamily="34" charset="0"/>
              </a:rPr>
              <a:t>successful parenting support groups for Children and Young People with ASD or ADHD traits or diagnosis. The groups are based in Glossop, New Mills and more recently Chapel area. The groups provide information on resources available through internet, apps and various information or practical books, what services can be accessed but more importantly a forum for parents to discuss strategies and interventions to support their child or young person to achieve their aspirations and be happy and healthy.</a:t>
            </a:r>
          </a:p>
          <a:p>
            <a:endParaRPr lang="en-GB" dirty="0"/>
          </a:p>
        </p:txBody>
      </p:sp>
    </p:spTree>
    <p:extLst>
      <p:ext uri="{BB962C8B-B14F-4D97-AF65-F5344CB8AC3E}">
        <p14:creationId xmlns:p14="http://schemas.microsoft.com/office/powerpoint/2010/main" val="1113802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latin typeface="Arial" panose="020B0604020202020204" pitchFamily="34" charset="0"/>
                <a:cs typeface="Arial" panose="020B0604020202020204" pitchFamily="34" charset="0"/>
              </a:rPr>
              <a:t>Connect Group </a:t>
            </a:r>
            <a:r>
              <a:rPr lang="en-GB" altLang="en-US" b="1" dirty="0" smtClean="0">
                <a:latin typeface="Arial" panose="020B0604020202020204" pitchFamily="34" charset="0"/>
                <a:cs typeface="Arial" panose="020B0604020202020204" pitchFamily="34" charset="0"/>
              </a:rPr>
              <a:t>– Glossop, </a:t>
            </a:r>
            <a:r>
              <a:rPr lang="en-GB" altLang="en-US" sz="4000" b="1" dirty="0" smtClean="0">
                <a:latin typeface="Arial" panose="020B0604020202020204" pitchFamily="34" charset="0"/>
                <a:cs typeface="Arial" panose="020B0604020202020204" pitchFamily="34" charset="0"/>
              </a:rPr>
              <a:t>cont’d ..</a:t>
            </a:r>
            <a:endParaRPr lang="en-GB" sz="4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900923"/>
            <a:ext cx="10515600" cy="3513324"/>
          </a:xfrm>
        </p:spPr>
        <p:txBody>
          <a:bodyPr>
            <a:normAutofit fontScale="40000" lnSpcReduction="20000"/>
          </a:bodyPr>
          <a:lstStyle/>
          <a:p>
            <a:pPr>
              <a:lnSpc>
                <a:spcPct val="120000"/>
              </a:lnSpc>
              <a:spcBef>
                <a:spcPts val="0"/>
              </a:spcBef>
            </a:pPr>
            <a:r>
              <a:rPr lang="en-GB" altLang="en-US" sz="4500" dirty="0">
                <a:latin typeface="Arial" panose="020B0604020202020204" pitchFamily="34" charset="0"/>
                <a:cs typeface="Arial" panose="020B0604020202020204" pitchFamily="34" charset="0"/>
              </a:rPr>
              <a:t>The group has been going for the past 18 months, and was established in November </a:t>
            </a:r>
            <a:r>
              <a:rPr lang="en-GB" altLang="en-US" sz="4500" dirty="0" smtClean="0">
                <a:latin typeface="Arial" panose="020B0604020202020204" pitchFamily="34" charset="0"/>
                <a:cs typeface="Arial" panose="020B0604020202020204" pitchFamily="34" charset="0"/>
              </a:rPr>
              <a:t>2016</a:t>
            </a:r>
            <a:endParaRPr lang="en-GB" altLang="en-US" sz="4500" dirty="0">
              <a:latin typeface="Arial" panose="020B0604020202020204" pitchFamily="34" charset="0"/>
              <a:cs typeface="Arial" panose="020B0604020202020204" pitchFamily="34" charset="0"/>
            </a:endParaRPr>
          </a:p>
          <a:p>
            <a:pPr>
              <a:lnSpc>
                <a:spcPct val="120000"/>
              </a:lnSpc>
              <a:spcBef>
                <a:spcPts val="0"/>
              </a:spcBef>
            </a:pPr>
            <a:r>
              <a:rPr lang="en-GB" altLang="en-US" sz="4500" dirty="0">
                <a:latin typeface="Arial" panose="020B0604020202020204" pitchFamily="34" charset="0"/>
                <a:cs typeface="Arial" panose="020B0604020202020204" pitchFamily="34" charset="0"/>
              </a:rPr>
              <a:t>The group now has 50-60 members, where 15-20 attending each </a:t>
            </a:r>
            <a:r>
              <a:rPr lang="en-GB" altLang="en-US" sz="4500" dirty="0" smtClean="0">
                <a:latin typeface="Arial" panose="020B0604020202020204" pitchFamily="34" charset="0"/>
                <a:cs typeface="Arial" panose="020B0604020202020204" pitchFamily="34" charset="0"/>
              </a:rPr>
              <a:t>session</a:t>
            </a:r>
            <a:endParaRPr lang="en-GB" altLang="en-US" sz="4500" dirty="0">
              <a:latin typeface="Arial" panose="020B0604020202020204" pitchFamily="34" charset="0"/>
              <a:cs typeface="Arial" panose="020B0604020202020204" pitchFamily="34" charset="0"/>
            </a:endParaRPr>
          </a:p>
          <a:p>
            <a:pPr>
              <a:lnSpc>
                <a:spcPct val="120000"/>
              </a:lnSpc>
              <a:spcBef>
                <a:spcPts val="0"/>
              </a:spcBef>
            </a:pPr>
            <a:r>
              <a:rPr lang="en-GB" altLang="en-US" sz="4500" dirty="0">
                <a:latin typeface="Arial" panose="020B0604020202020204" pitchFamily="34" charset="0"/>
                <a:cs typeface="Arial" panose="020B0604020202020204" pitchFamily="34" charset="0"/>
              </a:rPr>
              <a:t>There is a </a:t>
            </a:r>
            <a:r>
              <a:rPr lang="en-GB" altLang="en-US" sz="4500" dirty="0" smtClean="0">
                <a:latin typeface="Arial" panose="020B0604020202020204" pitchFamily="34" charset="0"/>
                <a:cs typeface="Arial" panose="020B0604020202020204" pitchFamily="34" charset="0"/>
              </a:rPr>
              <a:t>Facebook </a:t>
            </a:r>
            <a:r>
              <a:rPr lang="en-GB" altLang="en-US" sz="4500" dirty="0">
                <a:latin typeface="Arial" panose="020B0604020202020204" pitchFamily="34" charset="0"/>
                <a:cs typeface="Arial" panose="020B0604020202020204" pitchFamily="34" charset="0"/>
              </a:rPr>
              <a:t>forum, that parents are invited to join, to allow them </a:t>
            </a:r>
            <a:r>
              <a:rPr lang="en-GB" altLang="en-US" sz="4500" dirty="0" smtClean="0">
                <a:latin typeface="Arial" panose="020B0604020202020204" pitchFamily="34" charset="0"/>
                <a:cs typeface="Arial" panose="020B0604020202020204" pitchFamily="34" charset="0"/>
              </a:rPr>
              <a:t>to discuss </a:t>
            </a:r>
            <a:r>
              <a:rPr lang="en-GB" altLang="en-US" sz="4500" dirty="0">
                <a:latin typeface="Arial" panose="020B0604020202020204" pitchFamily="34" charset="0"/>
                <a:cs typeface="Arial" panose="020B0604020202020204" pitchFamily="34" charset="0"/>
              </a:rPr>
              <a:t>worries and express concerns in </a:t>
            </a:r>
            <a:r>
              <a:rPr lang="en-GB" altLang="en-US" sz="4500" dirty="0" smtClean="0">
                <a:latin typeface="Arial" panose="020B0604020202020204" pitchFamily="34" charset="0"/>
                <a:cs typeface="Arial" panose="020B0604020202020204" pitchFamily="34" charset="0"/>
              </a:rPr>
              <a:t>a way </a:t>
            </a:r>
            <a:r>
              <a:rPr lang="en-GB" altLang="en-US" sz="4500" dirty="0">
                <a:latin typeface="Arial" panose="020B0604020202020204" pitchFamily="34" charset="0"/>
                <a:cs typeface="Arial" panose="020B0604020202020204" pitchFamily="34" charset="0"/>
              </a:rPr>
              <a:t>that they feel supported and not </a:t>
            </a:r>
            <a:r>
              <a:rPr lang="en-GB" altLang="en-US" sz="4500" dirty="0" smtClean="0">
                <a:latin typeface="Arial" panose="020B0604020202020204" pitchFamily="34" charset="0"/>
                <a:cs typeface="Arial" panose="020B0604020202020204" pitchFamily="34" charset="0"/>
              </a:rPr>
              <a:t>judged</a:t>
            </a:r>
            <a:endParaRPr lang="en-GB" altLang="en-US" sz="4500" dirty="0">
              <a:latin typeface="Arial" panose="020B0604020202020204" pitchFamily="34" charset="0"/>
              <a:cs typeface="Arial" panose="020B0604020202020204" pitchFamily="34" charset="0"/>
            </a:endParaRPr>
          </a:p>
          <a:p>
            <a:pPr>
              <a:lnSpc>
                <a:spcPct val="120000"/>
              </a:lnSpc>
              <a:spcBef>
                <a:spcPts val="0"/>
              </a:spcBef>
            </a:pPr>
            <a:r>
              <a:rPr lang="en-GB" altLang="en-US" sz="4500" dirty="0">
                <a:latin typeface="Arial" panose="020B0604020202020204" pitchFamily="34" charset="0"/>
                <a:cs typeface="Arial" panose="020B0604020202020204" pitchFamily="34" charset="0"/>
              </a:rPr>
              <a:t>The group has now become constituted and have formed a </a:t>
            </a:r>
            <a:r>
              <a:rPr lang="en-GB" altLang="en-US" sz="4500" dirty="0" smtClean="0">
                <a:latin typeface="Arial" panose="020B0604020202020204" pitchFamily="34" charset="0"/>
                <a:cs typeface="Arial" panose="020B0604020202020204" pitchFamily="34" charset="0"/>
              </a:rPr>
              <a:t>Committee</a:t>
            </a:r>
            <a:r>
              <a:rPr lang="en-GB" altLang="en-US" sz="4500" dirty="0">
                <a:latin typeface="Arial" panose="020B0604020202020204" pitchFamily="34" charset="0"/>
                <a:cs typeface="Arial" panose="020B0604020202020204" pitchFamily="34" charset="0"/>
              </a:rPr>
              <a:t>, with a </a:t>
            </a:r>
            <a:r>
              <a:rPr lang="en-GB" altLang="en-US" sz="4500" dirty="0" smtClean="0">
                <a:latin typeface="Arial" panose="020B0604020202020204" pitchFamily="34" charset="0"/>
                <a:cs typeface="Arial" panose="020B0604020202020204" pitchFamily="34" charset="0"/>
              </a:rPr>
              <a:t>Chair </a:t>
            </a:r>
            <a:r>
              <a:rPr lang="en-GB" altLang="en-US" sz="4500" dirty="0">
                <a:latin typeface="Arial" panose="020B0604020202020204" pitchFamily="34" charset="0"/>
                <a:cs typeface="Arial" panose="020B0604020202020204" pitchFamily="34" charset="0"/>
              </a:rPr>
              <a:t>and </a:t>
            </a:r>
            <a:r>
              <a:rPr lang="en-GB" altLang="en-US" sz="4500" dirty="0" smtClean="0">
                <a:latin typeface="Arial" panose="020B0604020202020204" pitchFamily="34" charset="0"/>
                <a:cs typeface="Arial" panose="020B0604020202020204" pitchFamily="34" charset="0"/>
              </a:rPr>
              <a:t>Secretary</a:t>
            </a:r>
            <a:endParaRPr lang="en-GB" altLang="en-US" sz="4500" dirty="0">
              <a:latin typeface="Arial" panose="020B0604020202020204" pitchFamily="34" charset="0"/>
              <a:cs typeface="Arial" panose="020B0604020202020204" pitchFamily="34" charset="0"/>
            </a:endParaRPr>
          </a:p>
          <a:p>
            <a:pPr>
              <a:lnSpc>
                <a:spcPct val="120000"/>
              </a:lnSpc>
              <a:spcBef>
                <a:spcPts val="0"/>
              </a:spcBef>
            </a:pPr>
            <a:r>
              <a:rPr lang="en-GB" altLang="en-US" sz="4500" dirty="0">
                <a:latin typeface="Arial" panose="020B0604020202020204" pitchFamily="34" charset="0"/>
                <a:cs typeface="Arial" panose="020B0604020202020204" pitchFamily="34" charset="0"/>
              </a:rPr>
              <a:t>Dawn Hockey, one of the original members, said </a:t>
            </a:r>
            <a:r>
              <a:rPr lang="en-GB" altLang="en-US" sz="4500" dirty="0" smtClean="0">
                <a:latin typeface="Arial" panose="020B0604020202020204" pitchFamily="34" charset="0"/>
                <a:cs typeface="Arial" panose="020B0604020202020204" pitchFamily="34" charset="0"/>
              </a:rPr>
              <a:t>“they </a:t>
            </a:r>
            <a:r>
              <a:rPr lang="en-GB" altLang="en-US" sz="4500" dirty="0">
                <a:latin typeface="Arial" panose="020B0604020202020204" pitchFamily="34" charset="0"/>
                <a:cs typeface="Arial" panose="020B0604020202020204" pitchFamily="34" charset="0"/>
              </a:rPr>
              <a:t>are keen to apply for community based funding from local businesses, to enable the group to be a community based resource for families and children, as well as applying to Children in </a:t>
            </a:r>
            <a:r>
              <a:rPr lang="en-GB" altLang="en-US" sz="4500" dirty="0" smtClean="0">
                <a:latin typeface="Arial" panose="020B0604020202020204" pitchFamily="34" charset="0"/>
                <a:cs typeface="Arial" panose="020B0604020202020204" pitchFamily="34" charset="0"/>
              </a:rPr>
              <a:t>Need”</a:t>
            </a:r>
            <a:endParaRPr lang="en-GB" altLang="en-US" sz="4500" dirty="0">
              <a:latin typeface="Arial" panose="020B0604020202020204" pitchFamily="34" charset="0"/>
              <a:cs typeface="Arial" panose="020B0604020202020204" pitchFamily="34" charset="0"/>
            </a:endParaRPr>
          </a:p>
          <a:p>
            <a:pPr>
              <a:lnSpc>
                <a:spcPct val="120000"/>
              </a:lnSpc>
              <a:spcBef>
                <a:spcPts val="0"/>
              </a:spcBef>
            </a:pPr>
            <a:r>
              <a:rPr lang="en-GB" altLang="en-US" sz="4500" dirty="0">
                <a:latin typeface="Arial" panose="020B0604020202020204" pitchFamily="34" charset="0"/>
                <a:cs typeface="Arial" panose="020B0604020202020204" pitchFamily="34" charset="0"/>
              </a:rPr>
              <a:t>The aim is to use the funding to set up a lending library, of resources, such as sensory toys, weighted blankets, wobble cushions and a selection of support materials/books for parents, children and professionals. The idea is that parents can test the various resources and realise the benefits, before </a:t>
            </a:r>
            <a:r>
              <a:rPr lang="en-GB" altLang="en-US" sz="4500" dirty="0" smtClean="0">
                <a:latin typeface="Arial" panose="020B0604020202020204" pitchFamily="34" charset="0"/>
                <a:cs typeface="Arial" panose="020B0604020202020204" pitchFamily="34" charset="0"/>
              </a:rPr>
              <a:t>buying</a:t>
            </a:r>
            <a:endParaRPr lang="en-GB" altLang="en-US" sz="4500"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3969218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latin typeface="Arial" panose="020B0604020202020204" pitchFamily="34" charset="0"/>
                <a:cs typeface="Arial" panose="020B0604020202020204" pitchFamily="34" charset="0"/>
              </a:rPr>
              <a:t>Connect Group - Glossop</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pPr>
              <a:lnSpc>
                <a:spcPct val="120000"/>
              </a:lnSpc>
              <a:spcBef>
                <a:spcPts val="0"/>
              </a:spcBef>
            </a:pPr>
            <a:r>
              <a:rPr lang="en-GB" altLang="en-US" dirty="0">
                <a:latin typeface="Arial" panose="020B0604020202020204" pitchFamily="34" charset="0"/>
                <a:cs typeface="Arial" panose="020B0604020202020204" pitchFamily="34" charset="0"/>
              </a:rPr>
              <a:t>The funding will enable workshops to be set up and courses and training accessible to </a:t>
            </a:r>
            <a:r>
              <a:rPr lang="en-GB" altLang="en-US" dirty="0" smtClean="0">
                <a:latin typeface="Arial" panose="020B0604020202020204" pitchFamily="34" charset="0"/>
                <a:cs typeface="Arial" panose="020B0604020202020204" pitchFamily="34" charset="0"/>
              </a:rPr>
              <a:t>parents/carers. </a:t>
            </a:r>
            <a:r>
              <a:rPr lang="en-GB" altLang="en-US" dirty="0">
                <a:latin typeface="Arial" panose="020B0604020202020204" pitchFamily="34" charset="0"/>
                <a:cs typeface="Arial" panose="020B0604020202020204" pitchFamily="34" charset="0"/>
              </a:rPr>
              <a:t>Some members recently attended training on sensory </a:t>
            </a:r>
            <a:r>
              <a:rPr lang="en-GB" altLang="en-US" dirty="0" smtClean="0">
                <a:latin typeface="Arial" panose="020B0604020202020204" pitchFamily="34" charset="0"/>
                <a:cs typeface="Arial" panose="020B0604020202020204" pitchFamily="34" charset="0"/>
              </a:rPr>
              <a:t>issues</a:t>
            </a:r>
            <a:endParaRPr lang="en-GB" altLang="en-US" dirty="0">
              <a:latin typeface="Arial" panose="020B0604020202020204" pitchFamily="34" charset="0"/>
              <a:cs typeface="Arial" panose="020B0604020202020204" pitchFamily="34" charset="0"/>
            </a:endParaRPr>
          </a:p>
          <a:p>
            <a:pPr>
              <a:lnSpc>
                <a:spcPct val="120000"/>
              </a:lnSpc>
              <a:spcBef>
                <a:spcPts val="0"/>
              </a:spcBef>
            </a:pPr>
            <a:r>
              <a:rPr lang="en-GB" altLang="en-US" dirty="0">
                <a:latin typeface="Arial" panose="020B0604020202020204" pitchFamily="34" charset="0"/>
                <a:cs typeface="Arial" panose="020B0604020202020204" pitchFamily="34" charset="0"/>
              </a:rPr>
              <a:t>The group is keen to set up activities in the holidays that these families can </a:t>
            </a:r>
            <a:r>
              <a:rPr lang="en-GB" altLang="en-US" dirty="0" smtClean="0">
                <a:latin typeface="Arial" panose="020B0604020202020204" pitchFamily="34" charset="0"/>
                <a:cs typeface="Arial" panose="020B0604020202020204" pitchFamily="34" charset="0"/>
              </a:rPr>
              <a:t>access</a:t>
            </a:r>
            <a:endParaRPr lang="en-GB" altLang="en-US" dirty="0">
              <a:latin typeface="Arial" panose="020B0604020202020204" pitchFamily="34" charset="0"/>
              <a:cs typeface="Arial" panose="020B0604020202020204" pitchFamily="34" charset="0"/>
            </a:endParaRPr>
          </a:p>
          <a:p>
            <a:pPr>
              <a:lnSpc>
                <a:spcPct val="120000"/>
              </a:lnSpc>
              <a:spcBef>
                <a:spcPts val="0"/>
              </a:spcBef>
            </a:pPr>
            <a:r>
              <a:rPr lang="en-GB" altLang="en-US" dirty="0">
                <a:latin typeface="Arial" panose="020B0604020202020204" pitchFamily="34" charset="0"/>
                <a:cs typeface="Arial" panose="020B0604020202020204" pitchFamily="34" charset="0"/>
              </a:rPr>
              <a:t>There has been huge interest in this group in the Glossop area and has clearly uncovered the need for this support and it is now recommended by professionals at the local </a:t>
            </a:r>
            <a:r>
              <a:rPr lang="en-GB" altLang="en-US" dirty="0" smtClean="0">
                <a:latin typeface="Arial" panose="020B0604020202020204" pitchFamily="34" charset="0"/>
                <a:cs typeface="Arial" panose="020B0604020202020204" pitchFamily="34" charset="0"/>
              </a:rPr>
              <a:t>CAMHs </a:t>
            </a:r>
            <a:r>
              <a:rPr lang="en-GB" altLang="en-US" dirty="0">
                <a:latin typeface="Arial" panose="020B0604020202020204" pitchFamily="34" charset="0"/>
                <a:cs typeface="Arial" panose="020B0604020202020204" pitchFamily="34" charset="0"/>
              </a:rPr>
              <a:t>in Tameside as a very worthwhile </a:t>
            </a:r>
            <a:r>
              <a:rPr lang="en-GB" altLang="en-US" dirty="0" smtClean="0">
                <a:latin typeface="Arial" panose="020B0604020202020204" pitchFamily="34" charset="0"/>
                <a:cs typeface="Arial" panose="020B0604020202020204" pitchFamily="34" charset="0"/>
              </a:rPr>
              <a:t>provision</a:t>
            </a:r>
            <a:endParaRPr lang="en-GB" altLang="en-US" dirty="0">
              <a:latin typeface="Arial" panose="020B0604020202020204" pitchFamily="34" charset="0"/>
              <a:cs typeface="Arial" panose="020B0604020202020204" pitchFamily="34" charset="0"/>
            </a:endParaRPr>
          </a:p>
          <a:p>
            <a:pPr marL="0" indent="0">
              <a:buNone/>
            </a:pPr>
            <a:endParaRPr lang="en-GB" altLang="en-US" dirty="0"/>
          </a:p>
        </p:txBody>
      </p:sp>
    </p:spTree>
    <p:extLst>
      <p:ext uri="{BB962C8B-B14F-4D97-AF65-F5344CB8AC3E}">
        <p14:creationId xmlns:p14="http://schemas.microsoft.com/office/powerpoint/2010/main" val="3345842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b="1" dirty="0">
                <a:latin typeface="Arial" panose="020B0604020202020204" pitchFamily="34" charset="0"/>
                <a:cs typeface="Arial" panose="020B0604020202020204" pitchFamily="34" charset="0"/>
              </a:rPr>
              <a:t>Link Group - Chapel</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716306"/>
            <a:ext cx="10515600" cy="3724835"/>
          </a:xfrm>
        </p:spPr>
        <p:txBody>
          <a:bodyPr>
            <a:noAutofit/>
          </a:bodyPr>
          <a:lstStyle/>
          <a:p>
            <a:pPr>
              <a:lnSpc>
                <a:spcPct val="100000"/>
              </a:lnSpc>
              <a:spcBef>
                <a:spcPts val="0"/>
              </a:spcBef>
            </a:pPr>
            <a:r>
              <a:rPr lang="en-GB" altLang="en-US" sz="1900" dirty="0">
                <a:latin typeface="Arial" panose="020B0604020202020204" pitchFamily="34" charset="0"/>
                <a:cs typeface="Arial" panose="020B0604020202020204" pitchFamily="34" charset="0"/>
              </a:rPr>
              <a:t>The Group was established, back in October 2017 and currently has 12 parents </a:t>
            </a:r>
            <a:r>
              <a:rPr lang="en-GB" altLang="en-US" sz="1900" dirty="0" smtClean="0">
                <a:latin typeface="Arial" panose="020B0604020202020204" pitchFamily="34" charset="0"/>
                <a:cs typeface="Arial" panose="020B0604020202020204" pitchFamily="34" charset="0"/>
              </a:rPr>
              <a:t>at each </a:t>
            </a:r>
            <a:r>
              <a:rPr lang="en-GB" altLang="en-US" sz="1900" dirty="0">
                <a:latin typeface="Arial" panose="020B0604020202020204" pitchFamily="34" charset="0"/>
                <a:cs typeface="Arial" panose="020B0604020202020204" pitchFamily="34" charset="0"/>
              </a:rPr>
              <a:t>session. </a:t>
            </a:r>
            <a:r>
              <a:rPr lang="en-GB" altLang="en-US" sz="1900" dirty="0" smtClean="0">
                <a:latin typeface="Arial" panose="020B0604020202020204" pitchFamily="34" charset="0"/>
                <a:cs typeface="Arial" panose="020B0604020202020204" pitchFamily="34" charset="0"/>
              </a:rPr>
              <a:t> They </a:t>
            </a:r>
            <a:r>
              <a:rPr lang="en-GB" altLang="en-US" sz="1900" dirty="0">
                <a:latin typeface="Arial" panose="020B0604020202020204" pitchFamily="34" charset="0"/>
                <a:cs typeface="Arial" panose="020B0604020202020204" pitchFamily="34" charset="0"/>
              </a:rPr>
              <a:t>have 23 parent members registered to the </a:t>
            </a:r>
            <a:r>
              <a:rPr lang="en-GB" altLang="en-US" sz="1900" dirty="0" smtClean="0">
                <a:latin typeface="Arial" panose="020B0604020202020204" pitchFamily="34" charset="0"/>
                <a:cs typeface="Arial" panose="020B0604020202020204" pitchFamily="34" charset="0"/>
              </a:rPr>
              <a:t>group</a:t>
            </a:r>
            <a:endParaRPr lang="en-GB" altLang="en-US" sz="1900" dirty="0">
              <a:latin typeface="Arial" panose="020B0604020202020204" pitchFamily="34" charset="0"/>
              <a:cs typeface="Arial" panose="020B0604020202020204" pitchFamily="34" charset="0"/>
            </a:endParaRPr>
          </a:p>
          <a:p>
            <a:pPr>
              <a:lnSpc>
                <a:spcPct val="100000"/>
              </a:lnSpc>
              <a:spcBef>
                <a:spcPts val="0"/>
              </a:spcBef>
            </a:pPr>
            <a:r>
              <a:rPr lang="en-GB" altLang="en-US" sz="1900" dirty="0">
                <a:latin typeface="Arial" panose="020B0604020202020204" pitchFamily="34" charset="0"/>
                <a:cs typeface="Arial" panose="020B0604020202020204" pitchFamily="34" charset="0"/>
              </a:rPr>
              <a:t>They have guest speakers who attend the group, including parents who have older children with a diagnosis to discuss their experiences, </a:t>
            </a:r>
            <a:r>
              <a:rPr lang="en-GB" altLang="en-US" sz="1900" dirty="0" smtClean="0">
                <a:latin typeface="Arial" panose="020B0604020202020204" pitchFamily="34" charset="0"/>
                <a:cs typeface="Arial" panose="020B0604020202020204" pitchFamily="34" charset="0"/>
              </a:rPr>
              <a:t>Ruth George, MP </a:t>
            </a:r>
            <a:r>
              <a:rPr lang="en-GB" altLang="en-US" sz="1900" dirty="0">
                <a:latin typeface="Arial" panose="020B0604020202020204" pitchFamily="34" charset="0"/>
                <a:cs typeface="Arial" panose="020B0604020202020204" pitchFamily="34" charset="0"/>
              </a:rPr>
              <a:t>has attended to support raising awareness of ASD and ADHD within the community. The group </a:t>
            </a:r>
            <a:r>
              <a:rPr lang="en-GB" altLang="en-US" sz="1900" dirty="0" smtClean="0">
                <a:latin typeface="Arial" panose="020B0604020202020204" pitchFamily="34" charset="0"/>
                <a:cs typeface="Arial" panose="020B0604020202020204" pitchFamily="34" charset="0"/>
              </a:rPr>
              <a:t>attended </a:t>
            </a:r>
            <a:r>
              <a:rPr lang="en-GB" altLang="en-US" sz="1900" dirty="0">
                <a:latin typeface="Arial" panose="020B0604020202020204" pitchFamily="34" charset="0"/>
                <a:cs typeface="Arial" panose="020B0604020202020204" pitchFamily="34" charset="0"/>
              </a:rPr>
              <a:t>the Autism Event in Manchester to hear various speakers and look at resources available to support their child or young </a:t>
            </a:r>
            <a:r>
              <a:rPr lang="en-GB" altLang="en-US" sz="1900" dirty="0" smtClean="0">
                <a:latin typeface="Arial" panose="020B0604020202020204" pitchFamily="34" charset="0"/>
                <a:cs typeface="Arial" panose="020B0604020202020204" pitchFamily="34" charset="0"/>
              </a:rPr>
              <a:t>person</a:t>
            </a:r>
            <a:endParaRPr lang="en-GB" altLang="en-US" sz="1900" dirty="0">
              <a:latin typeface="Arial" panose="020B0604020202020204" pitchFamily="34" charset="0"/>
              <a:cs typeface="Arial" panose="020B0604020202020204" pitchFamily="34" charset="0"/>
            </a:endParaRPr>
          </a:p>
          <a:p>
            <a:pPr>
              <a:lnSpc>
                <a:spcPct val="100000"/>
              </a:lnSpc>
              <a:spcBef>
                <a:spcPts val="0"/>
              </a:spcBef>
            </a:pPr>
            <a:r>
              <a:rPr lang="en-GB" altLang="en-US" sz="1900" dirty="0">
                <a:latin typeface="Arial" panose="020B0604020202020204" pitchFamily="34" charset="0"/>
                <a:cs typeface="Arial" panose="020B0604020202020204" pitchFamily="34" charset="0"/>
              </a:rPr>
              <a:t>They are currently exploring becoming a constituted group to apply for funding. They would like to provide sibling activities in non-term time, as they feel siblings of children with ASD or ADHD need a peer support network </a:t>
            </a:r>
            <a:r>
              <a:rPr lang="en-GB" altLang="en-US" sz="1900" dirty="0" smtClean="0">
                <a:latin typeface="Arial" panose="020B0604020202020204" pitchFamily="34" charset="0"/>
                <a:cs typeface="Arial" panose="020B0604020202020204" pitchFamily="34" charset="0"/>
              </a:rPr>
              <a:t>also</a:t>
            </a:r>
            <a:endParaRPr lang="en-GB" altLang="en-US" sz="1900" dirty="0">
              <a:latin typeface="Arial" panose="020B0604020202020204" pitchFamily="34" charset="0"/>
              <a:cs typeface="Arial" panose="020B0604020202020204" pitchFamily="34" charset="0"/>
            </a:endParaRPr>
          </a:p>
          <a:p>
            <a:pPr>
              <a:lnSpc>
                <a:spcPct val="100000"/>
              </a:lnSpc>
              <a:spcBef>
                <a:spcPts val="0"/>
              </a:spcBef>
            </a:pPr>
            <a:r>
              <a:rPr lang="en-GB" altLang="en-US" sz="1900" dirty="0">
                <a:latin typeface="Arial" panose="020B0604020202020204" pitchFamily="34" charset="0"/>
                <a:cs typeface="Arial" panose="020B0604020202020204" pitchFamily="34" charset="0"/>
              </a:rPr>
              <a:t>The huge interest in this group in the High Peak area </a:t>
            </a:r>
            <a:r>
              <a:rPr lang="en-GB" altLang="en-US" sz="1900" dirty="0" smtClean="0">
                <a:latin typeface="Arial" panose="020B0604020202020204" pitchFamily="34" charset="0"/>
                <a:cs typeface="Arial" panose="020B0604020202020204" pitchFamily="34" charset="0"/>
              </a:rPr>
              <a:t>has </a:t>
            </a:r>
            <a:r>
              <a:rPr lang="en-GB" altLang="en-US" sz="1900" dirty="0">
                <a:latin typeface="Arial" panose="020B0604020202020204" pitchFamily="34" charset="0"/>
                <a:cs typeface="Arial" panose="020B0604020202020204" pitchFamily="34" charset="0"/>
              </a:rPr>
              <a:t>clearly uncovered the need for this support and it is now recommended by professionals at the local </a:t>
            </a:r>
            <a:r>
              <a:rPr lang="en-GB" altLang="en-US" sz="1900" dirty="0" smtClean="0">
                <a:latin typeface="Arial" panose="020B0604020202020204" pitchFamily="34" charset="0"/>
                <a:cs typeface="Arial" panose="020B0604020202020204" pitchFamily="34" charset="0"/>
              </a:rPr>
              <a:t>CAMHs </a:t>
            </a:r>
            <a:r>
              <a:rPr lang="en-GB" altLang="en-US" sz="1900" dirty="0">
                <a:latin typeface="Arial" panose="020B0604020202020204" pitchFamily="34" charset="0"/>
                <a:cs typeface="Arial" panose="020B0604020202020204" pitchFamily="34" charset="0"/>
              </a:rPr>
              <a:t>in Derbyshire as a very worthwhile </a:t>
            </a:r>
            <a:r>
              <a:rPr lang="en-GB" altLang="en-US" sz="1900" dirty="0" smtClean="0">
                <a:latin typeface="Arial" panose="020B0604020202020204" pitchFamily="34" charset="0"/>
                <a:cs typeface="Arial" panose="020B0604020202020204" pitchFamily="34" charset="0"/>
              </a:rPr>
              <a:t>provision</a:t>
            </a:r>
            <a:endParaRPr lang="en-GB" altLang="en-US"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3640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1456</Words>
  <Application>Microsoft Office PowerPoint</Application>
  <PresentationFormat>Widescreen</PresentationFormat>
  <Paragraphs>74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High Peak and North Dales  Locality Childrens Partnership</vt:lpstr>
      <vt:lpstr>Background</vt:lpstr>
      <vt:lpstr>Consultation with Parents and Partners</vt:lpstr>
      <vt:lpstr>Interventions and Projects – Derbyshire:</vt:lpstr>
      <vt:lpstr>Interventions and Projects: Tameside and Glossop:</vt:lpstr>
      <vt:lpstr>Parent Support Groups</vt:lpstr>
      <vt:lpstr>Connect Group – Glossop, cont’d ..</vt:lpstr>
      <vt:lpstr>Connect Group - Glossop</vt:lpstr>
      <vt:lpstr>Link Group - Chapel</vt:lpstr>
      <vt:lpstr>Link+ Group - New Mills</vt:lpstr>
      <vt:lpstr>Impact to Date</vt:lpstr>
      <vt:lpstr>Vision</vt:lpstr>
    </vt:vector>
  </TitlesOfParts>
  <Company>Derbyshire County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Ashcroft (Childrens Services)</dc:creator>
  <cp:lastModifiedBy>Lisa Ashcroft (Childrens Services)</cp:lastModifiedBy>
  <cp:revision>27</cp:revision>
  <cp:lastPrinted>2018-07-02T09:43:23Z</cp:lastPrinted>
  <dcterms:created xsi:type="dcterms:W3CDTF">2018-07-02T08:49:33Z</dcterms:created>
  <dcterms:modified xsi:type="dcterms:W3CDTF">2018-07-02T09:57:53Z</dcterms:modified>
</cp:coreProperties>
</file>