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</p:sldMasterIdLst>
  <p:notesMasterIdLst>
    <p:notesMasterId r:id="rId14"/>
  </p:notesMasterIdLst>
  <p:sldIdLst>
    <p:sldId id="289" r:id="rId3"/>
    <p:sldId id="292" r:id="rId4"/>
    <p:sldId id="295" r:id="rId5"/>
    <p:sldId id="288" r:id="rId6"/>
    <p:sldId id="304" r:id="rId7"/>
    <p:sldId id="296" r:id="rId8"/>
    <p:sldId id="297" r:id="rId9"/>
    <p:sldId id="298" r:id="rId10"/>
    <p:sldId id="299" r:id="rId11"/>
    <p:sldId id="300" r:id="rId12"/>
    <p:sldId id="301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D91"/>
    <a:srgbClr val="952B72"/>
    <a:srgbClr val="A6309E"/>
    <a:srgbClr val="C73DBD"/>
    <a:srgbClr val="95679F"/>
    <a:srgbClr val="E38200"/>
    <a:srgbClr val="BCA7C2"/>
    <a:srgbClr val="58246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67145" autoAdjust="0"/>
  </p:normalViewPr>
  <p:slideViewPr>
    <p:cSldViewPr snapToGrid="0" snapToObjects="1">
      <p:cViewPr varScale="1">
        <p:scale>
          <a:sx n="69" d="100"/>
          <a:sy n="69" d="100"/>
        </p:scale>
        <p:origin x="11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1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187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6CE1A-8E68-0B4C-8F45-FD98974BF4A7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E493-8DA8-2A45-B2B1-87B35D64C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8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E493-8DA8-2A45-B2B1-87B35D64CE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4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E493-8DA8-2A45-B2B1-87B35D64CE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15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E493-8DA8-2A45-B2B1-87B35D64CE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8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E493-8DA8-2A45-B2B1-87B35D64CE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0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E493-8DA8-2A45-B2B1-87B35D64CE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6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E493-8DA8-2A45-B2B1-87B35D64CE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0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E493-8DA8-2A45-B2B1-87B35D64CE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60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E493-8DA8-2A45-B2B1-87B35D64CE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16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E493-8DA8-2A45-B2B1-87B35D64CE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90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E493-8DA8-2A45-B2B1-87B35D64CE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82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E493-8DA8-2A45-B2B1-87B35D64CE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4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ustomer/Derbyshire%20County%20Council/DCC%20New%20Branding%20PPPs/JPEGS/v4/Derbyshire%20CC%20PPT%20Purple%20v4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ustomer/Derbyshire%20County%20Council/DCC%20New%20Branding%20PPPs/JPEGS/v4/Derbyshire%20CC%20PPT%20Purple%20v42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ustomer/Derbyshire%20County%20Council/DCC%20New%20Branding%20PPPs/JPEGS/v4/Derbyshire%20CC%20PPT%20Purple%20v43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ustomer/Derbyshire%20County%20Council/DCC%20New%20Branding%20PPPs/JPEGS/v4/Derbyshire%20CC%20PPT%20Purple%20v42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ustomer/Derbyshire%20County%20Council/DCC%20New%20Branding%20PPPs/JPEGS/v4/Derbyshire%20CC%20PPT%20Purple%20v43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ustomer/Derbyshire%20County%20Council/DCC%20New%20Branding%20PPPs/JPEGS/v4/Derbyshire%20CC%20PPT%20Purple%20v42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ustomer/Derbyshire%20County%20Council/DCC%20New%20Branding%20PPPs/JPEGS/v4/Derbyshire%20CC%20PPT%20Purple%20v43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ustomer/Derbyshire%20County%20Council/DCC%20New%20Branding%20PPPs/JPEGS/v4/Derbyshire%20CC%20PPT%20Purple%20v42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ustomer/Derbyshire%20County%20Council/DCC%20New%20Branding%20PPPs/JPEGS/v4/Derbyshire%20CC%20PPT%20Purple%20v43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ustomer/Derbyshire%20County%20Council/DCC%20New%20Branding%20PPPs/JPEGS/v4/Derbyshire%20CC%20PPT%20Purple%20v42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ustomer/Derbyshire%20County%20Council/DCC%20New%20Branding%20PPPs/JPEGS/v4/Derbyshire%20CC%20PPT%20Purple%20v43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ustomer/Derbyshire%20County%20Council/DCC%20New%20Branding%20PPPs/JPEGS/v4/Derbyshire%20CC%20PPT%20Purple%20v42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ustomer/Derbyshire%20County%20Council/DCC%20New%20Branding%20PPPs/JPEGS/v4/Derbyshire%20CC%20PPT%20Purple%20v43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erbyshire CC PPT Purple v2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3100" y="3657601"/>
            <a:ext cx="4533900" cy="1282699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rgbClr val="FCFCFC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5003801"/>
            <a:ext cx="6057900" cy="914399"/>
          </a:xfrm>
        </p:spPr>
        <p:txBody>
          <a:bodyPr>
            <a:normAutofit/>
          </a:bodyPr>
          <a:lstStyle>
            <a:lvl1pPr marL="0" indent="0" algn="l">
              <a:buNone/>
              <a:defRPr sz="2500" b="0">
                <a:solidFill>
                  <a:srgbClr val="FCFCF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rbyshire CC PPT Purple v25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43D9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0513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7151"/>
            <a:ext cx="3008313" cy="2889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rbyshire CC PPT Purple v33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43D9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5016501"/>
          </a:xfrm>
        </p:spPr>
        <p:txBody>
          <a:bodyPr/>
          <a:lstStyle>
            <a:lvl1pPr>
              <a:defRPr sz="3200">
                <a:solidFill>
                  <a:srgbClr val="943D91"/>
                </a:solidFill>
              </a:defRPr>
            </a:lvl1pPr>
            <a:lvl2pPr>
              <a:defRPr sz="2800">
                <a:solidFill>
                  <a:srgbClr val="943D91"/>
                </a:solidFill>
              </a:defRPr>
            </a:lvl2pPr>
            <a:lvl3pPr>
              <a:defRPr sz="2400">
                <a:solidFill>
                  <a:srgbClr val="943D91"/>
                </a:solidFill>
              </a:defRPr>
            </a:lvl3pPr>
            <a:lvl4pPr>
              <a:defRPr sz="2000">
                <a:solidFill>
                  <a:srgbClr val="943D91"/>
                </a:solidFill>
              </a:defRPr>
            </a:lvl4pPr>
            <a:lvl5pPr>
              <a:defRPr sz="2000">
                <a:solidFill>
                  <a:srgbClr val="943D9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7151"/>
            <a:ext cx="3008313" cy="3854450"/>
          </a:xfrm>
        </p:spPr>
        <p:txBody>
          <a:bodyPr/>
          <a:lstStyle>
            <a:lvl1pPr marL="0" indent="0">
              <a:buNone/>
              <a:defRPr sz="1400">
                <a:solidFill>
                  <a:srgbClr val="943D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rbyshire CC PPT Purple v25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9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943D9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17600"/>
            <a:ext cx="5486400" cy="318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6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rbyshire CC PPT Purple v33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2288" y="4419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943D9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17600"/>
            <a:ext cx="5486400" cy="3187700"/>
          </a:xfrm>
        </p:spPr>
        <p:txBody>
          <a:bodyPr/>
          <a:lstStyle>
            <a:lvl1pPr marL="0" indent="0">
              <a:buNone/>
              <a:defRPr sz="3200">
                <a:solidFill>
                  <a:srgbClr val="943D9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6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943D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33185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013176"/>
            <a:ext cx="6946031" cy="755799"/>
          </a:xfrm>
        </p:spPr>
        <p:txBody>
          <a:bodyPr anchor="t">
            <a:normAutofit/>
          </a:bodyPr>
          <a:lstStyle>
            <a:lvl1pPr algn="l">
              <a:defRPr sz="2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429000"/>
            <a:ext cx="4464496" cy="1500187"/>
          </a:xfrm>
        </p:spPr>
        <p:txBody>
          <a:bodyPr anchor="b">
            <a:norm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DD0A-86A4-47D2-B8EA-C0643EBB424A}" type="datetimeFigureOut">
              <a:rPr lang="en-GB" smtClean="0">
                <a:solidFill>
                  <a:prstClr val="white"/>
                </a:solidFill>
              </a:rPr>
              <a:pPr/>
              <a:t>30/09/19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B889-0AC5-4EB3-A89F-7214C3482B6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1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7776864" cy="1752600"/>
          </a:xfrm>
        </p:spPr>
        <p:txBody>
          <a:bodyPr/>
          <a:lstStyle>
            <a:lvl1pPr marL="0" indent="0" algn="l">
              <a:buNone/>
              <a:defRPr sz="2500">
                <a:solidFill>
                  <a:srgbClr val="80008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66D0-BCB0-475D-A12E-3082E624A064}" type="datetimeFigureOut">
              <a:rPr lang="en-GB" smtClean="0">
                <a:solidFill>
                  <a:prstClr val="white"/>
                </a:solidFill>
              </a:rPr>
              <a:pPr/>
              <a:t>30/09/19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E950-C8A9-47F1-8DA5-B7262B1B9AF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80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" y="-738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5" y="2129687"/>
            <a:ext cx="7772400" cy="1470025"/>
          </a:xfrm>
        </p:spPr>
        <p:txBody>
          <a:bodyPr/>
          <a:lstStyle>
            <a:lvl1pPr algn="l">
              <a:defRPr sz="3500" b="1"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752600"/>
          </a:xfrm>
        </p:spPr>
        <p:txBody>
          <a:bodyPr>
            <a:normAutofit/>
          </a:bodyPr>
          <a:lstStyle>
            <a:lvl1pPr marL="0" indent="0" algn="l">
              <a:buNone/>
              <a:defRPr sz="2500" b="0">
                <a:solidFill>
                  <a:srgbClr val="80008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6485" y="6355612"/>
            <a:ext cx="2133600" cy="365125"/>
          </a:xfrm>
        </p:spPr>
        <p:txBody>
          <a:bodyPr/>
          <a:lstStyle/>
          <a:p>
            <a:fld id="{2963DD0A-86A4-47D2-B8EA-C0643EBB424A}" type="datetimeFigureOut">
              <a:rPr lang="en-GB" smtClean="0">
                <a:solidFill>
                  <a:prstClr val="white"/>
                </a:solidFill>
              </a:rPr>
              <a:pPr/>
              <a:t>30/09/19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485" y="6355612"/>
            <a:ext cx="2895600" cy="365125"/>
          </a:xfr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485" y="6355612"/>
            <a:ext cx="2133600" cy="365125"/>
          </a:xfrm>
        </p:spPr>
        <p:txBody>
          <a:bodyPr/>
          <a:lstStyle/>
          <a:p>
            <a:fld id="{112AB889-0AC5-4EB3-A89F-7214C3482B6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9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66D0-BCB0-475D-A12E-3082E624A064}" type="datetimeFigureOut">
              <a:rPr lang="en-GB" smtClean="0">
                <a:solidFill>
                  <a:prstClr val="white"/>
                </a:solidFill>
              </a:rPr>
              <a:pPr/>
              <a:t>30/09/19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E950-C8A9-47F1-8DA5-B7262B1B9AF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0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3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rbyshire CC PPT Purple v22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73200" y="2247899"/>
            <a:ext cx="7759600" cy="3238501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rgbClr val="943D9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rbyshire CC PPT Purple v33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73200" y="2247899"/>
            <a:ext cx="7759600" cy="3238501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rgbClr val="943D9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6966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rbyshire CC PPT Purple v25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89500" cy="1143000"/>
          </a:xfrm>
        </p:spPr>
        <p:txBody>
          <a:bodyPr/>
          <a:lstStyle>
            <a:lvl1pPr>
              <a:defRPr>
                <a:solidFill>
                  <a:srgbClr val="943D9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erbyshire CC PPT Purple v33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89500" cy="1143000"/>
          </a:xfrm>
        </p:spPr>
        <p:txBody>
          <a:bodyPr/>
          <a:lstStyle>
            <a:lvl1pPr>
              <a:defRPr>
                <a:solidFill>
                  <a:srgbClr val="943D9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7899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6818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erbyshire CC PPT Purple v25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37100" cy="1143000"/>
          </a:xfrm>
        </p:spPr>
        <p:txBody>
          <a:bodyPr/>
          <a:lstStyle>
            <a:lvl1pPr>
              <a:defRPr>
                <a:solidFill>
                  <a:srgbClr val="943D9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37000"/>
          </a:xfrm>
        </p:spPr>
        <p:txBody>
          <a:bodyPr/>
          <a:lstStyle>
            <a:lvl1pPr>
              <a:defRPr sz="2800">
                <a:solidFill>
                  <a:srgbClr val="943D91"/>
                </a:solidFill>
              </a:defRPr>
            </a:lvl1pPr>
            <a:lvl2pPr>
              <a:defRPr sz="2400">
                <a:solidFill>
                  <a:srgbClr val="943D91"/>
                </a:solidFill>
              </a:defRPr>
            </a:lvl2pPr>
            <a:lvl3pPr>
              <a:defRPr sz="2000">
                <a:solidFill>
                  <a:srgbClr val="943D91"/>
                </a:solidFill>
              </a:defRPr>
            </a:lvl3pPr>
            <a:lvl4pPr>
              <a:defRPr sz="1800">
                <a:solidFill>
                  <a:srgbClr val="943D91"/>
                </a:solidFill>
              </a:defRPr>
            </a:lvl4pPr>
            <a:lvl5pPr>
              <a:defRPr sz="1800">
                <a:solidFill>
                  <a:srgbClr val="943D9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37001"/>
          </a:xfrm>
        </p:spPr>
        <p:txBody>
          <a:bodyPr/>
          <a:lstStyle>
            <a:lvl1pPr>
              <a:defRPr sz="2800">
                <a:solidFill>
                  <a:srgbClr val="943D91"/>
                </a:solidFill>
              </a:defRPr>
            </a:lvl1pPr>
            <a:lvl2pPr>
              <a:defRPr sz="2400">
                <a:solidFill>
                  <a:srgbClr val="943D91"/>
                </a:solidFill>
              </a:defRPr>
            </a:lvl2pPr>
            <a:lvl3pPr>
              <a:defRPr sz="2000">
                <a:solidFill>
                  <a:srgbClr val="943D91"/>
                </a:solidFill>
              </a:defRPr>
            </a:lvl3pPr>
            <a:lvl4pPr>
              <a:defRPr sz="1800">
                <a:solidFill>
                  <a:srgbClr val="943D91"/>
                </a:solidFill>
              </a:defRPr>
            </a:lvl4pPr>
            <a:lvl5pPr>
              <a:defRPr sz="1800">
                <a:solidFill>
                  <a:srgbClr val="943D9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2677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erbyshire CC PPT Purple v33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37100" cy="1143000"/>
          </a:xfrm>
        </p:spPr>
        <p:txBody>
          <a:bodyPr/>
          <a:lstStyle>
            <a:lvl1pPr>
              <a:defRPr>
                <a:solidFill>
                  <a:srgbClr val="943D9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38699"/>
          </a:xfrm>
        </p:spPr>
        <p:txBody>
          <a:bodyPr/>
          <a:lstStyle>
            <a:lvl1pPr>
              <a:defRPr sz="2800">
                <a:solidFill>
                  <a:srgbClr val="943D91"/>
                </a:solidFill>
              </a:defRPr>
            </a:lvl1pPr>
            <a:lvl2pPr>
              <a:defRPr sz="2400">
                <a:solidFill>
                  <a:srgbClr val="943D91"/>
                </a:solidFill>
              </a:defRPr>
            </a:lvl2pPr>
            <a:lvl3pPr>
              <a:defRPr sz="2000">
                <a:solidFill>
                  <a:srgbClr val="943D91"/>
                </a:solidFill>
              </a:defRPr>
            </a:lvl3pPr>
            <a:lvl4pPr>
              <a:defRPr sz="1800">
                <a:solidFill>
                  <a:srgbClr val="943D91"/>
                </a:solidFill>
              </a:defRPr>
            </a:lvl4pPr>
            <a:lvl5pPr>
              <a:defRPr sz="1800">
                <a:solidFill>
                  <a:srgbClr val="943D9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38699"/>
          </a:xfrm>
        </p:spPr>
        <p:txBody>
          <a:bodyPr/>
          <a:lstStyle>
            <a:lvl1pPr>
              <a:defRPr sz="2800">
                <a:solidFill>
                  <a:srgbClr val="943D91"/>
                </a:solidFill>
              </a:defRPr>
            </a:lvl1pPr>
            <a:lvl2pPr>
              <a:defRPr sz="2400">
                <a:solidFill>
                  <a:srgbClr val="943D91"/>
                </a:solidFill>
              </a:defRPr>
            </a:lvl2pPr>
            <a:lvl3pPr>
              <a:defRPr sz="2000">
                <a:solidFill>
                  <a:srgbClr val="943D91"/>
                </a:solidFill>
              </a:defRPr>
            </a:lvl3pPr>
            <a:lvl4pPr>
              <a:defRPr sz="1800">
                <a:solidFill>
                  <a:srgbClr val="943D91"/>
                </a:solidFill>
              </a:defRPr>
            </a:lvl4pPr>
            <a:lvl5pPr>
              <a:defRPr sz="1800">
                <a:solidFill>
                  <a:srgbClr val="943D9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2178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erbyshire CC PPT Purple v23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6000" cy="1143000"/>
          </a:xfrm>
        </p:spPr>
        <p:txBody>
          <a:bodyPr/>
          <a:lstStyle>
            <a:lvl1pPr>
              <a:defRPr>
                <a:solidFill>
                  <a:srgbClr val="943D9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67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43D9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273425"/>
          </a:xfrm>
        </p:spPr>
        <p:txBody>
          <a:bodyPr/>
          <a:lstStyle>
            <a:lvl1pPr>
              <a:defRPr sz="2400">
                <a:solidFill>
                  <a:srgbClr val="943D91"/>
                </a:solidFill>
              </a:defRPr>
            </a:lvl1pPr>
            <a:lvl2pPr>
              <a:defRPr sz="2000">
                <a:solidFill>
                  <a:srgbClr val="943D91"/>
                </a:solidFill>
              </a:defRPr>
            </a:lvl2pPr>
            <a:lvl3pPr>
              <a:defRPr sz="1800">
                <a:solidFill>
                  <a:srgbClr val="943D91"/>
                </a:solidFill>
              </a:defRPr>
            </a:lvl3pPr>
            <a:lvl4pPr>
              <a:defRPr sz="1600">
                <a:solidFill>
                  <a:srgbClr val="943D91"/>
                </a:solidFill>
              </a:defRPr>
            </a:lvl4pPr>
            <a:lvl5pPr>
              <a:defRPr sz="1600">
                <a:solidFill>
                  <a:srgbClr val="943D9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367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43D9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273425"/>
          </a:xfrm>
        </p:spPr>
        <p:txBody>
          <a:bodyPr/>
          <a:lstStyle>
            <a:lvl1pPr>
              <a:defRPr sz="2400">
                <a:solidFill>
                  <a:srgbClr val="943D91"/>
                </a:solidFill>
              </a:defRPr>
            </a:lvl1pPr>
            <a:lvl2pPr>
              <a:defRPr sz="2000">
                <a:solidFill>
                  <a:srgbClr val="943D91"/>
                </a:solidFill>
              </a:defRPr>
            </a:lvl2pPr>
            <a:lvl3pPr>
              <a:defRPr sz="1800">
                <a:solidFill>
                  <a:srgbClr val="943D91"/>
                </a:solidFill>
              </a:defRPr>
            </a:lvl3pPr>
            <a:lvl4pPr>
              <a:defRPr sz="1600">
                <a:solidFill>
                  <a:srgbClr val="943D91"/>
                </a:solidFill>
              </a:defRPr>
            </a:lvl4pPr>
            <a:lvl5pPr>
              <a:defRPr sz="1600">
                <a:solidFill>
                  <a:srgbClr val="943D9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erbyshire CC PPT Purple v33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6000" cy="1143000"/>
          </a:xfrm>
        </p:spPr>
        <p:txBody>
          <a:bodyPr/>
          <a:lstStyle>
            <a:lvl1pPr>
              <a:defRPr>
                <a:solidFill>
                  <a:srgbClr val="943D9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67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43D9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4162425"/>
          </a:xfrm>
        </p:spPr>
        <p:txBody>
          <a:bodyPr/>
          <a:lstStyle>
            <a:lvl1pPr>
              <a:defRPr sz="2400">
                <a:solidFill>
                  <a:srgbClr val="943D91"/>
                </a:solidFill>
              </a:defRPr>
            </a:lvl1pPr>
            <a:lvl2pPr>
              <a:defRPr sz="2000">
                <a:solidFill>
                  <a:srgbClr val="943D91"/>
                </a:solidFill>
              </a:defRPr>
            </a:lvl2pPr>
            <a:lvl3pPr>
              <a:defRPr sz="1800">
                <a:solidFill>
                  <a:srgbClr val="943D91"/>
                </a:solidFill>
              </a:defRPr>
            </a:lvl3pPr>
            <a:lvl4pPr>
              <a:defRPr sz="1600">
                <a:solidFill>
                  <a:srgbClr val="943D91"/>
                </a:solidFill>
              </a:defRPr>
            </a:lvl4pPr>
            <a:lvl5pPr>
              <a:defRPr sz="1600">
                <a:solidFill>
                  <a:srgbClr val="943D9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367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43D9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4162425"/>
          </a:xfrm>
        </p:spPr>
        <p:txBody>
          <a:bodyPr/>
          <a:lstStyle>
            <a:lvl1pPr>
              <a:defRPr sz="2400">
                <a:solidFill>
                  <a:srgbClr val="943D91"/>
                </a:solidFill>
              </a:defRPr>
            </a:lvl1pPr>
            <a:lvl2pPr>
              <a:defRPr sz="2000">
                <a:solidFill>
                  <a:srgbClr val="943D91"/>
                </a:solidFill>
              </a:defRPr>
            </a:lvl2pPr>
            <a:lvl3pPr>
              <a:defRPr sz="1800">
                <a:solidFill>
                  <a:srgbClr val="943D91"/>
                </a:solidFill>
              </a:defRPr>
            </a:lvl3pPr>
            <a:lvl4pPr>
              <a:defRPr sz="1600">
                <a:solidFill>
                  <a:srgbClr val="943D91"/>
                </a:solidFill>
              </a:defRPr>
            </a:lvl4pPr>
            <a:lvl5pPr>
              <a:defRPr sz="1600">
                <a:solidFill>
                  <a:srgbClr val="943D9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8048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5" r:id="rId3"/>
    <p:sldLayoutId id="2147483650" r:id="rId4"/>
    <p:sldLayoutId id="2147483666" r:id="rId5"/>
    <p:sldLayoutId id="2147483659" r:id="rId6"/>
    <p:sldLayoutId id="2147483667" r:id="rId7"/>
    <p:sldLayoutId id="2147483653" r:id="rId8"/>
    <p:sldLayoutId id="2147483668" r:id="rId9"/>
    <p:sldLayoutId id="2147483654" r:id="rId10"/>
    <p:sldLayoutId id="2147483655" r:id="rId11"/>
    <p:sldLayoutId id="2147483657" r:id="rId12"/>
    <p:sldLayoutId id="2147483664" r:id="rId13"/>
  </p:sldLayoutIdLst>
  <p:transition spd="med">
    <p:fade/>
  </p:transition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solidFill>
            <a:srgbClr val="E382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943D9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943D9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943D9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943D9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943D9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450966D0-BCB0-475D-A12E-3082E624A064}" type="datetimeFigureOut">
              <a:rPr lang="en-GB" smtClean="0">
                <a:solidFill>
                  <a:prstClr val="white"/>
                </a:solidFill>
              </a:rPr>
              <a:pPr defTabSz="914400"/>
              <a:t>30/09/19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AB86E950-C8A9-47F1-8DA5-B7262B1B9AFD}" type="slidenum">
              <a:rPr lang="en-GB" smtClean="0">
                <a:solidFill>
                  <a:prstClr val="white"/>
                </a:solidFill>
              </a:rPr>
              <a:pPr defTabSz="914400"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5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aye.Edwards@derbyshire.gov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520" y="477950"/>
            <a:ext cx="6218553" cy="1059905"/>
          </a:xfrm>
        </p:spPr>
        <p:txBody>
          <a:bodyPr>
            <a:normAutofit/>
          </a:bodyPr>
          <a:lstStyle/>
          <a:p>
            <a:r>
              <a:rPr lang="en-GB" dirty="0" smtClean="0"/>
              <a:t>High Peak and North Dales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51520" y="1778019"/>
            <a:ext cx="8640960" cy="46080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b="0" kern="1200">
                <a:solidFill>
                  <a:srgbClr val="80008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en-US" sz="1600" dirty="0" smtClean="0"/>
          </a:p>
          <a:p>
            <a:pPr algn="ctr">
              <a:lnSpc>
                <a:spcPct val="80000"/>
              </a:lnSpc>
            </a:pPr>
            <a:endParaRPr lang="en-GB" altLang="en-US" sz="1600" dirty="0"/>
          </a:p>
          <a:p>
            <a:pPr algn="ctr">
              <a:lnSpc>
                <a:spcPct val="80000"/>
              </a:lnSpc>
            </a:pPr>
            <a:endParaRPr lang="en-GB" altLang="en-US" sz="1600" dirty="0"/>
          </a:p>
          <a:p>
            <a:pPr algn="ctr">
              <a:lnSpc>
                <a:spcPct val="80000"/>
              </a:lnSpc>
            </a:pPr>
            <a:endParaRPr lang="en-GB" altLang="en-US" sz="1600" dirty="0" smtClean="0"/>
          </a:p>
          <a:p>
            <a:pPr algn="ctr">
              <a:spcBef>
                <a:spcPts val="0"/>
              </a:spcBef>
            </a:pPr>
            <a:r>
              <a:rPr lang="en-GB" altLang="en-US" sz="4000" b="1" dirty="0" smtClean="0"/>
              <a:t>Developing Approaches </a:t>
            </a:r>
            <a:r>
              <a:rPr lang="en-GB" altLang="en-US" sz="4000" b="1" dirty="0"/>
              <a:t>to Early Help in High Peak and North Dales Locality </a:t>
            </a:r>
          </a:p>
          <a:p>
            <a:pPr algn="ctr">
              <a:lnSpc>
                <a:spcPct val="80000"/>
              </a:lnSpc>
            </a:pPr>
            <a:endParaRPr lang="en-GB" altLang="en-US" sz="1600" dirty="0" smtClean="0"/>
          </a:p>
          <a:p>
            <a:pPr algn="ctr">
              <a:lnSpc>
                <a:spcPct val="80000"/>
              </a:lnSpc>
            </a:pPr>
            <a:endParaRPr lang="en-GB" altLang="en-US" sz="1600" dirty="0" smtClean="0"/>
          </a:p>
          <a:p>
            <a:pPr algn="ctr">
              <a:lnSpc>
                <a:spcPct val="80000"/>
              </a:lnSpc>
            </a:pPr>
            <a:endParaRPr lang="en-GB" altLang="en-US" sz="1600" dirty="0"/>
          </a:p>
          <a:p>
            <a:pPr algn="ctr">
              <a:lnSpc>
                <a:spcPct val="80000"/>
              </a:lnSpc>
            </a:pPr>
            <a:r>
              <a:rPr lang="en-GB" altLang="en-US" sz="3200" dirty="0" smtClean="0"/>
              <a:t>Faye </a:t>
            </a:r>
            <a:r>
              <a:rPr lang="en-GB" altLang="en-US" sz="3200" dirty="0"/>
              <a:t>Edwards</a:t>
            </a:r>
          </a:p>
          <a:p>
            <a:pPr algn="ctr">
              <a:lnSpc>
                <a:spcPct val="80000"/>
              </a:lnSpc>
            </a:pPr>
            <a:r>
              <a:rPr lang="en-GB" altLang="en-US" sz="3200" dirty="0"/>
              <a:t>Early Help Team Manager HPND locality</a:t>
            </a:r>
          </a:p>
          <a:p>
            <a:pPr algn="ctr">
              <a:lnSpc>
                <a:spcPct val="80000"/>
              </a:lnSpc>
            </a:pPr>
            <a:endParaRPr lang="en-GB" alt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4073" y="261703"/>
            <a:ext cx="4779818" cy="140084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Next Steps and </a:t>
            </a:r>
            <a:br>
              <a:rPr lang="en-GB" sz="3200" dirty="0" smtClean="0"/>
            </a:br>
            <a:r>
              <a:rPr lang="en-GB" sz="3200" dirty="0" smtClean="0"/>
              <a:t>Vision Moving Forward</a:t>
            </a:r>
            <a:endParaRPr lang="en-GB" sz="32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51521" y="1787237"/>
            <a:ext cx="8496941" cy="46873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b="0" kern="1200">
                <a:solidFill>
                  <a:srgbClr val="80008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Casework and caseload sharing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Establish VCM panels and process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Identify Early Help Practitioners in the locality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Continue to establish networks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Update the VCIP mapping of services to support the Early Help Offer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Continue to strengthen the LCP, identify priorities and gaps in service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Embed the transition team – link visits to agencies, identifying training needs of services</a:t>
            </a:r>
          </a:p>
        </p:txBody>
      </p:sp>
    </p:spTree>
    <p:extLst>
      <p:ext uri="{BB962C8B-B14F-4D97-AF65-F5344CB8AC3E}">
        <p14:creationId xmlns:p14="http://schemas.microsoft.com/office/powerpoint/2010/main" val="29519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98763" y="2050025"/>
            <a:ext cx="8249699" cy="44097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b="0" kern="1200">
                <a:solidFill>
                  <a:srgbClr val="80008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4400" dirty="0"/>
              <a:t>Thank you </a:t>
            </a:r>
          </a:p>
          <a:p>
            <a:pPr algn="ctr"/>
            <a:endParaRPr lang="en-GB" altLang="en-US" sz="2400" dirty="0"/>
          </a:p>
          <a:p>
            <a:pPr algn="ctr"/>
            <a:r>
              <a:rPr lang="en-GB" altLang="en-US" sz="2400" dirty="0">
                <a:hlinkClick r:id="rId3"/>
              </a:rPr>
              <a:t>Faye.Edwards@derbyshire.gov.uk</a:t>
            </a:r>
            <a:endParaRPr lang="en-GB" altLang="en-US" sz="2400" dirty="0"/>
          </a:p>
          <a:p>
            <a:pPr algn="ctr"/>
            <a:endParaRPr lang="en-GB" altLang="en-US" sz="2400" dirty="0"/>
          </a:p>
          <a:p>
            <a:pPr algn="ctr"/>
            <a:r>
              <a:rPr lang="en-GB" altLang="en-US" sz="54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2937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282"/>
            <a:ext cx="4889500" cy="1143000"/>
          </a:xfrm>
        </p:spPr>
        <p:txBody>
          <a:bodyPr/>
          <a:lstStyle/>
          <a:p>
            <a:r>
              <a:rPr lang="en-GB" dirty="0" smtClean="0"/>
              <a:t>Background of REHO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909"/>
            <a:ext cx="8229600" cy="5209309"/>
          </a:xfrm>
          <a:noFill/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en-US" sz="4600" dirty="0"/>
              <a:t>School Link visit termly to each school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en-US" sz="4600" dirty="0"/>
              <a:t>Through the Locality Annual training which has been identified through the LCP </a:t>
            </a:r>
            <a:r>
              <a:rPr lang="en-GB" altLang="en-US" sz="4600" dirty="0" smtClean="0"/>
              <a:t>priorities</a:t>
            </a:r>
            <a:endParaRPr lang="en-GB" altLang="en-US" sz="4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en-US" sz="4600" dirty="0"/>
              <a:t>Workshops through the </a:t>
            </a:r>
            <a:r>
              <a:rPr lang="en-GB" altLang="en-US" sz="4600" dirty="0" smtClean="0"/>
              <a:t>Locality </a:t>
            </a:r>
            <a:r>
              <a:rPr lang="en-GB" altLang="en-US" sz="4600" dirty="0"/>
              <a:t>Childrens Partnership for schools and other agencies to attend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en-US" sz="4600" dirty="0"/>
              <a:t>Monthly spreadsheet to schools on cases </a:t>
            </a:r>
            <a:r>
              <a:rPr lang="en-GB" altLang="en-US" sz="4600" dirty="0" smtClean="0"/>
              <a:t>open/closed </a:t>
            </a:r>
            <a:r>
              <a:rPr lang="en-GB" altLang="en-US" sz="4600" dirty="0"/>
              <a:t>to MAT with various detail and stage of referral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en-US" sz="4600" dirty="0"/>
              <a:t>Termly newsletter populated by each MAT area and the Locality Childrens Partnership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en-US" sz="4600" dirty="0"/>
              <a:t>Preventative groups </a:t>
            </a:r>
            <a:r>
              <a:rPr lang="en-GB" altLang="en-US" sz="4600" dirty="0" smtClean="0"/>
              <a:t>within </a:t>
            </a:r>
            <a:r>
              <a:rPr lang="en-GB" altLang="en-US" sz="4600" dirty="0"/>
              <a:t>partnership with other agencies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en-US" sz="4600" dirty="0"/>
              <a:t>Accreditation completed including ASDAN work within projects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en-US" sz="4600" dirty="0"/>
              <a:t>Co-ordination and gathering of information of support services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en-US" sz="4600" dirty="0"/>
              <a:t>Access to m</a:t>
            </a:r>
            <a:r>
              <a:rPr lang="en-GB" altLang="en-US" sz="4600" dirty="0" smtClean="0"/>
              <a:t>apping </a:t>
            </a:r>
            <a:r>
              <a:rPr lang="en-GB" altLang="en-US" sz="4600" dirty="0"/>
              <a:t>of services within the Locality to support Children, Young People and Families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698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45809"/>
            <a:ext cx="6844145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Locality Childrens Partnership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6127"/>
          </a:xfrm>
          <a:noFill/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dirty="0"/>
              <a:t>School Link information to be given within the LCP, within the school cluster group and partners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dirty="0"/>
              <a:t>Locality training to continue, to be delivered by various partners with specialist knowledge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dirty="0"/>
              <a:t>Taster workshops to continue within the LCP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dirty="0"/>
              <a:t>Termly newsletter to be populated through the LCP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GB" alt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GB" altLang="en-US" dirty="0" smtClean="0"/>
              <a:t>There </a:t>
            </a:r>
            <a:r>
              <a:rPr lang="en-GB" altLang="en-US" dirty="0"/>
              <a:t>are </a:t>
            </a:r>
            <a:r>
              <a:rPr lang="en-GB" altLang="en-US" dirty="0" smtClean="0"/>
              <a:t>four </a:t>
            </a:r>
            <a:r>
              <a:rPr lang="en-GB" altLang="en-US" dirty="0"/>
              <a:t>main areas where the Locality Children Partnership </a:t>
            </a:r>
            <a:r>
              <a:rPr lang="en-GB" altLang="en-US" dirty="0" smtClean="0"/>
              <a:t>wanted </a:t>
            </a:r>
            <a:r>
              <a:rPr lang="en-GB" altLang="en-US" dirty="0"/>
              <a:t>to concentrate on to ensure quality service to families between Derbyshire County Council, schools and partner agencies</a:t>
            </a:r>
            <a:r>
              <a:rPr lang="en-GB" altLang="en-US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GB" altLang="en-US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dirty="0"/>
              <a:t>Communication – clear lines of communication and access to information, advice and guidance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dirty="0"/>
              <a:t>Prevention of rural isolation within school staff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dirty="0"/>
              <a:t>Processes and </a:t>
            </a:r>
            <a:r>
              <a:rPr lang="en-GB" altLang="en-US" dirty="0" smtClean="0"/>
              <a:t>thresholds </a:t>
            </a:r>
            <a:r>
              <a:rPr lang="en-GB" altLang="en-US" dirty="0"/>
              <a:t>between all agencies, school and Derbyshire County Council.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dirty="0"/>
              <a:t>Identify </a:t>
            </a:r>
            <a:r>
              <a:rPr lang="en-GB" altLang="en-US" dirty="0" smtClean="0"/>
              <a:t>key </a:t>
            </a:r>
            <a:r>
              <a:rPr lang="en-GB" altLang="en-US" dirty="0"/>
              <a:t>themes and </a:t>
            </a:r>
            <a:r>
              <a:rPr lang="en-GB" altLang="en-US" dirty="0" smtClean="0"/>
              <a:t>priorities </a:t>
            </a:r>
            <a:r>
              <a:rPr lang="en-GB" altLang="en-US" dirty="0"/>
              <a:t>through the Locality Childrens Partnership.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426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93855" y="465946"/>
            <a:ext cx="5602145" cy="1016491"/>
          </a:xfrm>
        </p:spPr>
        <p:txBody>
          <a:bodyPr>
            <a:normAutofit/>
          </a:bodyPr>
          <a:lstStyle/>
          <a:p>
            <a:r>
              <a:rPr lang="en-GB" dirty="0" smtClean="0"/>
              <a:t>Transition Planning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87927" y="1607128"/>
            <a:ext cx="8409709" cy="477981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dirty="0" smtClean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Consultation </a:t>
            </a:r>
            <a:r>
              <a:rPr lang="en-GB" sz="2800" dirty="0"/>
              <a:t>around issues and concerns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Support recruitment within the schools from the funding returned to schools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Completed training sessions for school staff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Planned Early Help Practitioner sessions for Schools, CAMHs, School </a:t>
            </a:r>
            <a:r>
              <a:rPr lang="en-GB" sz="2800" dirty="0" smtClean="0"/>
              <a:t>Nurses </a:t>
            </a:r>
            <a:r>
              <a:rPr lang="en-GB" sz="2800" dirty="0"/>
              <a:t>and Health Visitors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103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927" y="659661"/>
            <a:ext cx="6996546" cy="1321539"/>
          </a:xfrm>
        </p:spPr>
        <p:txBody>
          <a:bodyPr>
            <a:normAutofit/>
          </a:bodyPr>
          <a:lstStyle/>
          <a:p>
            <a:r>
              <a:rPr lang="en-GB" dirty="0" smtClean="0"/>
              <a:t>Consultation around issues </a:t>
            </a:r>
            <a:br>
              <a:rPr lang="en-GB" dirty="0" smtClean="0"/>
            </a:br>
            <a:r>
              <a:rPr lang="en-GB" dirty="0" smtClean="0"/>
              <a:t>and concerns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927" y="2129686"/>
            <a:ext cx="8409709" cy="4257259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en-US" sz="2200" dirty="0"/>
              <a:t>How to provide the Early Help Offer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en-US" sz="2200" dirty="0"/>
              <a:t>Supervision of staff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en-US" sz="2200" dirty="0"/>
              <a:t>Processes and systems in place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en-US" sz="2200" dirty="0"/>
              <a:t>Links with partner agencies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en-US" sz="2200" dirty="0"/>
              <a:t>Funding – varied amounts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en-US" sz="2200" dirty="0"/>
              <a:t>HR processes and recruitment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en-US" sz="2200" dirty="0"/>
              <a:t>Maintaining Relationships with family – impartial support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en-US" sz="2200" dirty="0"/>
              <a:t>Single point of access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en-US" sz="2200" dirty="0"/>
              <a:t>Expertise within the MAT will be lost – who will hold these in </a:t>
            </a:r>
            <a:r>
              <a:rPr lang="en-GB" altLang="en-US" sz="2200" dirty="0" smtClean="0"/>
              <a:t>school</a:t>
            </a:r>
            <a:endParaRPr lang="en-GB" altLang="en-US" sz="220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en-US" sz="2200" dirty="0"/>
              <a:t>How will cases be shared/who needs to be notified if school are working with a </a:t>
            </a:r>
            <a:r>
              <a:rPr lang="en-GB" altLang="en-US" sz="2200" dirty="0" smtClean="0"/>
              <a:t>family</a:t>
            </a:r>
            <a:endParaRPr lang="en-GB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83928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521" y="358685"/>
            <a:ext cx="6661898" cy="129000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Support recruitment within the schools from the funding returned to schools</a:t>
            </a:r>
            <a:endParaRPr lang="en-GB" sz="32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15635" y="1981200"/>
            <a:ext cx="8332827" cy="43523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b="0" kern="1200">
                <a:solidFill>
                  <a:srgbClr val="80008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Supported schools with Job </a:t>
            </a:r>
            <a:r>
              <a:rPr lang="en-US" altLang="en-US" sz="2400" dirty="0" smtClean="0"/>
              <a:t>Role </a:t>
            </a:r>
            <a:r>
              <a:rPr lang="en-US" altLang="en-US" sz="2400" dirty="0"/>
              <a:t>and Person Specification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Completed interview questions identifying keys skills and qualities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Case examples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Observation with Young People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Interview Panels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CDPR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Internal referrals systems to family support workers school based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Networking through training and practitioner groups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1076325" indent="-26511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488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3198" y="290945"/>
            <a:ext cx="6541675" cy="1510146"/>
          </a:xfrm>
        </p:spPr>
        <p:txBody>
          <a:bodyPr>
            <a:normAutofit/>
          </a:bodyPr>
          <a:lstStyle/>
          <a:p>
            <a:r>
              <a:rPr lang="en-GB" dirty="0" smtClean="0"/>
              <a:t>Completed training sessions for school staff and agencies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98763" y="1911927"/>
            <a:ext cx="8249699" cy="44057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b="0" kern="1200">
                <a:solidFill>
                  <a:srgbClr val="80008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lvl="1" indent="-457200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/>
            </a:pPr>
            <a:r>
              <a:rPr lang="en-GB" sz="2400" dirty="0" smtClean="0">
                <a:solidFill>
                  <a:srgbClr val="943D91"/>
                </a:solidFill>
              </a:rPr>
              <a:t>Early Help Assessment training – 11 September, </a:t>
            </a:r>
            <a:r>
              <a:rPr lang="en-GB" sz="2400" b="1" dirty="0" smtClean="0">
                <a:solidFill>
                  <a:srgbClr val="943D91"/>
                </a:solidFill>
              </a:rPr>
              <a:t>Public Health </a:t>
            </a:r>
          </a:p>
          <a:p>
            <a:pPr marL="539750" lvl="1" indent="-457200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/>
            </a:pPr>
            <a:r>
              <a:rPr lang="en-GB" sz="2400" dirty="0" smtClean="0">
                <a:solidFill>
                  <a:srgbClr val="943D91"/>
                </a:solidFill>
              </a:rPr>
              <a:t>Children at Risk of Exploitation (CRE) training – </a:t>
            </a:r>
          </a:p>
          <a:p>
            <a:pPr marL="82550" lvl="1" algn="l">
              <a:spcBef>
                <a:spcPts val="0"/>
              </a:spcBef>
              <a:tabLst>
                <a:tab pos="539750" algn="l"/>
              </a:tabLst>
              <a:defRPr/>
            </a:pPr>
            <a:r>
              <a:rPr lang="en-GB" sz="2400" dirty="0">
                <a:solidFill>
                  <a:srgbClr val="943D91"/>
                </a:solidFill>
              </a:rPr>
              <a:t>	</a:t>
            </a:r>
            <a:r>
              <a:rPr lang="en-GB" sz="2400" dirty="0" smtClean="0">
                <a:solidFill>
                  <a:srgbClr val="943D91"/>
                </a:solidFill>
              </a:rPr>
              <a:t>12 September</a:t>
            </a:r>
          </a:p>
          <a:p>
            <a:pPr marL="539750" lvl="1" indent="-457200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/>
            </a:pPr>
            <a:r>
              <a:rPr lang="en-GB" sz="2400" dirty="0" smtClean="0">
                <a:solidFill>
                  <a:srgbClr val="943D91"/>
                </a:solidFill>
              </a:rPr>
              <a:t>Stronger Families Safer Children training (SFSC) – </a:t>
            </a:r>
          </a:p>
          <a:p>
            <a:pPr marL="82550" lvl="1" algn="l">
              <a:spcBef>
                <a:spcPts val="0"/>
              </a:spcBef>
              <a:tabLst>
                <a:tab pos="539750" algn="l"/>
              </a:tabLst>
              <a:defRPr/>
            </a:pPr>
            <a:r>
              <a:rPr lang="en-GB" sz="2400" dirty="0">
                <a:solidFill>
                  <a:srgbClr val="943D91"/>
                </a:solidFill>
              </a:rPr>
              <a:t>	</a:t>
            </a:r>
            <a:r>
              <a:rPr lang="en-GB" sz="2400" dirty="0" smtClean="0">
                <a:solidFill>
                  <a:srgbClr val="943D91"/>
                </a:solidFill>
              </a:rPr>
              <a:t>19 September</a:t>
            </a:r>
          </a:p>
          <a:p>
            <a:pPr marL="539750" lvl="1" indent="-457200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/>
            </a:pPr>
            <a:r>
              <a:rPr lang="en-GB" sz="2400" dirty="0" smtClean="0">
                <a:solidFill>
                  <a:srgbClr val="943D91"/>
                </a:solidFill>
              </a:rPr>
              <a:t>Thresholds Training – 20 September, </a:t>
            </a:r>
            <a:r>
              <a:rPr lang="en-GB" sz="2400" b="1" dirty="0" smtClean="0">
                <a:solidFill>
                  <a:srgbClr val="943D91"/>
                </a:solidFill>
              </a:rPr>
              <a:t>Social Care</a:t>
            </a:r>
          </a:p>
          <a:p>
            <a:pPr marL="539750" lvl="1" indent="-457200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/>
            </a:pPr>
            <a:r>
              <a:rPr lang="en-GB" sz="2400" dirty="0" smtClean="0">
                <a:solidFill>
                  <a:srgbClr val="943D91"/>
                </a:solidFill>
              </a:rPr>
              <a:t>Chronologies – 23 September, </a:t>
            </a:r>
            <a:r>
              <a:rPr lang="en-GB" sz="2400" b="1" dirty="0" smtClean="0">
                <a:solidFill>
                  <a:srgbClr val="943D91"/>
                </a:solidFill>
              </a:rPr>
              <a:t>Training Team</a:t>
            </a:r>
          </a:p>
          <a:p>
            <a:pPr marL="539750" lvl="1" indent="-457200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/>
            </a:pPr>
            <a:r>
              <a:rPr lang="en-GB" sz="2400" dirty="0" smtClean="0">
                <a:solidFill>
                  <a:srgbClr val="943D91"/>
                </a:solidFill>
              </a:rPr>
              <a:t>Graded Care Profile – 26 September, </a:t>
            </a:r>
            <a:r>
              <a:rPr lang="en-GB" sz="2400" b="1" dirty="0" smtClean="0">
                <a:solidFill>
                  <a:srgbClr val="943D91"/>
                </a:solidFill>
              </a:rPr>
              <a:t>Training Team</a:t>
            </a:r>
          </a:p>
          <a:p>
            <a:pPr marL="539750" lvl="1" indent="-457200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/>
            </a:pPr>
            <a:r>
              <a:rPr lang="en-GB" sz="2400" dirty="0" smtClean="0">
                <a:solidFill>
                  <a:srgbClr val="943D91"/>
                </a:solidFill>
              </a:rPr>
              <a:t>Health and Well-being training for staff – 9 October, </a:t>
            </a:r>
            <a:r>
              <a:rPr lang="en-GB" sz="2400" b="1" dirty="0" smtClean="0">
                <a:solidFill>
                  <a:srgbClr val="943D91"/>
                </a:solidFill>
              </a:rPr>
              <a:t>CAMHs</a:t>
            </a:r>
          </a:p>
          <a:p>
            <a:pPr marL="539750" lvl="1" indent="-457200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/>
            </a:pPr>
            <a:r>
              <a:rPr lang="en-GB" sz="2400" dirty="0" smtClean="0">
                <a:solidFill>
                  <a:srgbClr val="943D91"/>
                </a:solidFill>
              </a:rPr>
              <a:t>Supervision – 14 October</a:t>
            </a:r>
            <a:endParaRPr lang="en-GB" sz="2400" dirty="0">
              <a:solidFill>
                <a:srgbClr val="943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6212" y="146267"/>
            <a:ext cx="4902370" cy="972885"/>
          </a:xfrm>
        </p:spPr>
        <p:txBody>
          <a:bodyPr>
            <a:normAutofit/>
          </a:bodyPr>
          <a:lstStyle/>
          <a:p>
            <a:r>
              <a:rPr lang="en-GB" dirty="0" smtClean="0"/>
              <a:t>Feedback so far ….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51521" y="1274618"/>
            <a:ext cx="8496942" cy="52231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b="0" kern="1200">
                <a:solidFill>
                  <a:srgbClr val="80008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Great informative session.  Clear expectations.  Real life examples shared to put into </a:t>
            </a:r>
            <a:r>
              <a:rPr lang="en-GB" sz="2000" dirty="0" smtClean="0"/>
              <a:t>perspective</a:t>
            </a:r>
            <a:endParaRPr lang="en-GB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Very informative.  Loads of points raised you may have missed in day to day </a:t>
            </a:r>
            <a:r>
              <a:rPr lang="en-GB" sz="2000" dirty="0" smtClean="0"/>
              <a:t>practice</a:t>
            </a:r>
            <a:endParaRPr lang="en-GB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Great training and networking.  Very informative – Good real examples to direct practice.  So helpful.  Thanks so </a:t>
            </a:r>
            <a:r>
              <a:rPr lang="en-GB" sz="2000" dirty="0" smtClean="0"/>
              <a:t>much</a:t>
            </a:r>
            <a:endParaRPr lang="en-GB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Very informative.  Love the access to tool kits.  Thank </a:t>
            </a:r>
            <a:r>
              <a:rPr lang="en-GB" sz="2000" dirty="0" smtClean="0"/>
              <a:t>you</a:t>
            </a:r>
            <a:endParaRPr lang="en-GB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Very thorough and informative! Extremely useful! </a:t>
            </a:r>
            <a:r>
              <a:rPr lang="en-GB" sz="2000" dirty="0" smtClean="0"/>
              <a:t>Thank you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Very </a:t>
            </a:r>
            <a:r>
              <a:rPr lang="en-GB" sz="2000" dirty="0"/>
              <a:t>informative, good pace and helpful handouts.  Verbal information interesting – </a:t>
            </a:r>
            <a:r>
              <a:rPr lang="en-GB" sz="2000" dirty="0" smtClean="0"/>
              <a:t>Thank you</a:t>
            </a:r>
            <a:endParaRPr lang="en-GB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Fast and furious! Brilliant knowledge passed on and answered lots of questions. </a:t>
            </a:r>
            <a:r>
              <a:rPr lang="en-GB" sz="2000" dirty="0" smtClean="0"/>
              <a:t>Thanks</a:t>
            </a:r>
            <a:endParaRPr lang="en-GB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Thank you so much.  Fast and furious but informative – Real cases were very </a:t>
            </a:r>
            <a:r>
              <a:rPr lang="en-GB" sz="2000" dirty="0" smtClean="0"/>
              <a:t>helpful</a:t>
            </a:r>
            <a:endParaRPr lang="en-GB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Very informative, really appreciate the support and advice </a:t>
            </a:r>
            <a:r>
              <a:rPr lang="en-GB" sz="2000" dirty="0" smtClean="0"/>
              <a:t>given  </a:t>
            </a:r>
            <a:endParaRPr lang="en-GB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Very useful information – new way of recording “Genograms” and “Ecograms</a:t>
            </a:r>
            <a:r>
              <a:rPr lang="en-GB" sz="2000" dirty="0" smtClean="0"/>
              <a:t>”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560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521" y="498763"/>
            <a:ext cx="6989938" cy="1260763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Planned Early Help Practitioner sessions for Schools, CAMHs, </a:t>
            </a:r>
            <a:br>
              <a:rPr lang="en-GB" sz="3200" dirty="0" smtClean="0"/>
            </a:br>
            <a:r>
              <a:rPr lang="en-GB" sz="3200" dirty="0" smtClean="0"/>
              <a:t>School Nurses and Health Visitors</a:t>
            </a:r>
            <a:endParaRPr lang="en-GB" sz="32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9599" y="2050025"/>
            <a:ext cx="8138863" cy="44097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b="0" kern="1200">
                <a:solidFill>
                  <a:srgbClr val="80008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Meetings planned for </a:t>
            </a:r>
            <a:r>
              <a:rPr lang="en-GB" sz="2800" dirty="0" smtClean="0"/>
              <a:t>until </a:t>
            </a:r>
            <a:r>
              <a:rPr lang="en-GB" sz="2800" dirty="0"/>
              <a:t>March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Networking with other family support workers and agencies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Share of </a:t>
            </a:r>
            <a:r>
              <a:rPr lang="en-GB" sz="2800" dirty="0" smtClean="0"/>
              <a:t>resources</a:t>
            </a:r>
            <a:endParaRPr lang="en-GB" sz="28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Sharing of </a:t>
            </a:r>
            <a:r>
              <a:rPr lang="en-GB" sz="2800" dirty="0" smtClean="0"/>
              <a:t>good practice</a:t>
            </a:r>
            <a:endParaRPr lang="en-GB" sz="28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Build strong networks to prevent rural isolation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Sharing knowledge of services within the locality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Reflective practice sessions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1076325" indent="-26511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279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CC Theme - White on Pur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264C0C4-AEA5-4E78-9A00-E3584A5F99C0}" vid="{FD8BCFB4-617C-4640-B99A-FCEA460EA35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715</Words>
  <Application>Microsoft Office PowerPoint</Application>
  <PresentationFormat>On-screen Show (4:3)</PresentationFormat>
  <Paragraphs>118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DCC Theme - White on Purple</vt:lpstr>
      <vt:lpstr>High Peak and North Dales</vt:lpstr>
      <vt:lpstr>Background of REHO</vt:lpstr>
      <vt:lpstr>Locality Childrens Partnership</vt:lpstr>
      <vt:lpstr>Transition Planning</vt:lpstr>
      <vt:lpstr>Consultation around issues  and concerns</vt:lpstr>
      <vt:lpstr>Support recruitment within the schools from the funding returned to schools</vt:lpstr>
      <vt:lpstr>Completed training sessions for school staff and agencies</vt:lpstr>
      <vt:lpstr>Feedback so far ….</vt:lpstr>
      <vt:lpstr>Planned Early Help Practitioner sessions for Schools, CAMHs,  School Nurses and Health Visitors</vt:lpstr>
      <vt:lpstr>Next Steps and  Vision Moving Forward</vt:lpstr>
      <vt:lpstr>PowerPoint Presentation</vt:lpstr>
    </vt:vector>
  </TitlesOfParts>
  <Company>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 W</dc:creator>
  <cp:lastModifiedBy>Lisa Ashcroft (Childrens Services)</cp:lastModifiedBy>
  <cp:revision>140</cp:revision>
  <cp:lastPrinted>2019-02-04T12:18:54Z</cp:lastPrinted>
  <dcterms:created xsi:type="dcterms:W3CDTF">2016-11-30T11:53:41Z</dcterms:created>
  <dcterms:modified xsi:type="dcterms:W3CDTF">2019-09-30T14:03:51Z</dcterms:modified>
</cp:coreProperties>
</file>