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308" r:id="rId2"/>
    <p:sldId id="363" r:id="rId3"/>
    <p:sldId id="526" r:id="rId4"/>
    <p:sldId id="357" r:id="rId5"/>
    <p:sldId id="418" r:id="rId6"/>
    <p:sldId id="366" r:id="rId7"/>
    <p:sldId id="417" r:id="rId8"/>
    <p:sldId id="419" r:id="rId9"/>
    <p:sldId id="505" r:id="rId10"/>
    <p:sldId id="421" r:id="rId11"/>
    <p:sldId id="491" r:id="rId12"/>
  </p:sldIdLst>
  <p:sldSz cx="9906000" cy="6858000" type="A4"/>
  <p:notesSz cx="6888163" cy="10020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our User Name" initials="YUN" lastIdx="2" clrIdx="0"/>
  <p:cmAuthor id="1" name="Ben Bryant" initials="BB" lastIdx="1" clrIdx="1">
    <p:extLst>
      <p:ext uri="{19B8F6BF-5375-455C-9EA6-DF929625EA0E}">
        <p15:presenceInfo xmlns:p15="http://schemas.microsoft.com/office/powerpoint/2012/main" userId="0add7d807b673df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9749" autoAdjust="0"/>
  </p:normalViewPr>
  <p:slideViewPr>
    <p:cSldViewPr snapToGrid="0">
      <p:cViewPr varScale="1">
        <p:scale>
          <a:sx n="72" d="100"/>
          <a:sy n="72" d="100"/>
        </p:scale>
        <p:origin x="1176" y="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4871" cy="5003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2"/>
            <a:ext cx="2984871" cy="5003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1577A5-AD90-47D3-B874-9445B4485615}" type="datetimeFigureOut">
              <a:rPr lang="en-US"/>
              <a:pPr>
                <a:defRPr/>
              </a:pPr>
              <a:t>5/31/2019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8333"/>
            <a:ext cx="2984871" cy="5003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8333"/>
            <a:ext cx="2984871" cy="5003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C6C7956-A7EB-4AA0-B13C-B00F84258D0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569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4871" cy="5003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2"/>
            <a:ext cx="2984871" cy="5003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BB98B4-7BCC-4C5C-BC1A-33BE5BFF89C5}" type="datetimeFigureOut">
              <a:rPr lang="en-US"/>
              <a:pPr>
                <a:defRPr/>
              </a:pPr>
              <a:t>5/31/2019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749300"/>
            <a:ext cx="5427663" cy="3757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166"/>
            <a:ext cx="5510530" cy="4509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8333"/>
            <a:ext cx="2984871" cy="5003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8333"/>
            <a:ext cx="2984871" cy="5003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7061F39-F6C1-4B8B-902C-30B9017779C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2713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D25CD-FBCA-4C4C-B270-F13D65F3F4BD}" type="datetime1">
              <a:rPr lang="en-US"/>
              <a:pPr>
                <a:defRPr/>
              </a:pPr>
              <a:t>5/31/2019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66BFF-02B5-48E3-ACEB-930240E6776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7F145-B0EC-43B3-9C57-BF6C2B2DA333}" type="datetime1">
              <a:rPr lang="en-US"/>
              <a:pPr>
                <a:defRPr/>
              </a:pPr>
              <a:t>5/31/2019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DDC7-BB51-4C58-AED6-EDFCED68E25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FE778-01D6-4D3F-8CA1-1959C7A67CAC}" type="datetime1">
              <a:rPr lang="en-US"/>
              <a:pPr>
                <a:defRPr/>
              </a:pPr>
              <a:t>5/31/2019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F9171-966C-4549-BFCC-639BEE48FE1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767BA-E6D9-4EB8-8676-B2AF14C6B2AA}" type="datetime1">
              <a:rPr lang="en-US"/>
              <a:pPr>
                <a:defRPr/>
              </a:pPr>
              <a:t>5/31/2019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B7B04-5D2F-42AB-9618-6656CBA1A3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387350" y="785813"/>
            <a:ext cx="9131300" cy="158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-37770"/>
            <a:ext cx="8915400" cy="868346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28737"/>
            <a:ext cx="8915400" cy="469742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buClr>
                <a:schemeClr val="accent1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Clr>
                <a:schemeClr val="accent1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Clr>
                <a:schemeClr val="accent1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chemeClr val="accent1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7143750" y="6462713"/>
            <a:ext cx="2311400" cy="392112"/>
          </a:xfrm>
        </p:spPr>
        <p:txBody>
          <a:bodyPr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5EB5243-7057-42C7-BE94-1731470296B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8" name="officeArt object">
            <a:extLst>
              <a:ext uri="{FF2B5EF4-FFF2-40B4-BE49-F238E27FC236}">
                <a16:creationId xmlns:a16="http://schemas.microsoft.com/office/drawing/2014/main" id="{005B21D8-C413-4368-8AEC-B550254A25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6012713"/>
            <a:ext cx="1307643" cy="9000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A66C08-A723-4702-AD01-E8402E3F609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767" y="6192713"/>
            <a:ext cx="1885500" cy="54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787328-0986-47C6-99E1-BCE11DF45BDE}" type="datetime1">
              <a:rPr lang="en-US" smtClean="0"/>
              <a:pPr>
                <a:defRPr/>
              </a:pPr>
              <a:t>5/31/2019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B07F46-B378-4F9D-9ED7-FEEADB3709E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47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5EE0C-DE7F-4235-909F-7433C9A81F6C}" type="datetime1">
              <a:rPr lang="en-US"/>
              <a:pPr>
                <a:defRPr/>
              </a:pPr>
              <a:t>5/31/2019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93E69-62A7-4C4B-9656-87FBD8A9B13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87ECD-CAE7-406B-963B-80660F8E585D}" type="datetime1">
              <a:rPr lang="en-US"/>
              <a:pPr>
                <a:defRPr/>
              </a:pPr>
              <a:t>5/31/2019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99972-B6D2-4758-A071-6D7035D91AB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26DC3-D015-438F-8EB2-C0134D40B4DE}" type="datetime1">
              <a:rPr lang="en-US"/>
              <a:pPr>
                <a:defRPr/>
              </a:pPr>
              <a:t>5/31/2019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C6530-0B65-423C-9333-EFE7497053C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DE3D1-512B-495C-8DB4-95B68DC349A2}" type="datetime1">
              <a:rPr lang="en-US"/>
              <a:pPr>
                <a:defRPr/>
              </a:pPr>
              <a:t>5/31/2019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B0A6-8F65-4ACF-AB67-C5442A33D8D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78D4-3DA0-48D2-B577-7B05867A3AF0}" type="datetime1">
              <a:rPr lang="en-US"/>
              <a:pPr>
                <a:defRPr/>
              </a:pPr>
              <a:t>5/31/2019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EC32D-ED4B-44B6-9A53-7B31F8342D6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D7963-E2E7-4BEC-9A88-EC0D2827D2DA}" type="datetime1">
              <a:rPr lang="en-US"/>
              <a:pPr>
                <a:defRPr/>
              </a:pPr>
              <a:t>5/31/2019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59A5-4A4B-4638-9797-D293813F945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787328-0986-47C6-99E1-BCE11DF45BDE}" type="datetime1">
              <a:rPr lang="en-US"/>
              <a:pPr>
                <a:defRPr/>
              </a:pPr>
              <a:t>5/31/2019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B07F46-B378-4F9D-9ED7-FEEADB3709E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307" r:id="rId2"/>
    <p:sldLayoutId id="2147484308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  <p:sldLayoutId id="2147484306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548281" y="1203191"/>
            <a:ext cx="8893377" cy="407511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2400" b="1" dirty="0">
              <a:solidFill>
                <a:schemeClr val="accent1"/>
              </a:solidFill>
              <a:latin typeface="+mn-lt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800" b="1" dirty="0">
                <a:solidFill>
                  <a:schemeClr val="accent1"/>
                </a:solidFill>
                <a:latin typeface="+mn-lt"/>
              </a:rPr>
              <a:t>Strategic review of high needs provision in Derbyshire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Final presentation to the SEND Strategic Board</a:t>
            </a:r>
            <a:endParaRPr lang="en-GB" sz="20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800" b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</a:rPr>
              <a:t>23 May 2019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</a:rPr>
              <a:t>Project commissioned by </a:t>
            </a:r>
            <a:r>
              <a:rPr kumimoji="0" lang="en-GB" sz="1800" b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</a:rPr>
              <a:t>Derbyshire County Council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</a:rPr>
              <a:t>Project undertaken by </a:t>
            </a:r>
            <a:r>
              <a:rPr kumimoji="0" lang="en-GB" sz="1800" b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</a:rPr>
              <a:t>Isos Partnership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19127" y="2855916"/>
            <a:ext cx="8822531" cy="158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4659BDD-8810-4AD8-A293-651D192F72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744" y="5224465"/>
            <a:ext cx="3990975" cy="1143000"/>
          </a:xfrm>
          <a:prstGeom prst="rect">
            <a:avLst/>
          </a:prstGeom>
        </p:spPr>
      </p:pic>
      <p:pic>
        <p:nvPicPr>
          <p:cNvPr id="7" name="officeArt object">
            <a:extLst>
              <a:ext uri="{FF2B5EF4-FFF2-40B4-BE49-F238E27FC236}">
                <a16:creationId xmlns:a16="http://schemas.microsoft.com/office/drawing/2014/main" id="{3F3BE1BE-E02E-476A-BDA7-542DF7113F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9127" y="5058000"/>
            <a:ext cx="2615293" cy="18000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906000" cy="1584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07577" y="6462713"/>
            <a:ext cx="2311400" cy="392112"/>
          </a:xfrm>
        </p:spPr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7" name="Pentagon 6"/>
          <p:cNvSpPr/>
          <p:nvPr/>
        </p:nvSpPr>
        <p:spPr>
          <a:xfrm>
            <a:off x="104104" y="115910"/>
            <a:ext cx="9697792" cy="373487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u="sng" dirty="0">
                <a:solidFill>
                  <a:schemeClr val="tx2"/>
                </a:solidFill>
              </a:rPr>
              <a:t>FINDINGS AND RECOMMENDATIONS</a:t>
            </a:r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29" name="Left-Right Arrow 28"/>
          <p:cNvSpPr/>
          <p:nvPr/>
        </p:nvSpPr>
        <p:spPr>
          <a:xfrm>
            <a:off x="104104" y="722458"/>
            <a:ext cx="9697792" cy="476519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411EE1C-A3E9-44B5-AD5F-1F56AAED7D80}"/>
              </a:ext>
            </a:extLst>
          </p:cNvPr>
          <p:cNvGrpSpPr/>
          <p:nvPr/>
        </p:nvGrpSpPr>
        <p:grpSpPr>
          <a:xfrm>
            <a:off x="495300" y="593994"/>
            <a:ext cx="8959849" cy="772408"/>
            <a:chOff x="-620860" y="593994"/>
            <a:chExt cx="10076009" cy="772408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B9EEF0DA-991F-4E94-A69D-EE72A0EF7F8D}"/>
                </a:ext>
              </a:extLst>
            </p:cNvPr>
            <p:cNvGrpSpPr/>
            <p:nvPr/>
          </p:nvGrpSpPr>
          <p:grpSpPr>
            <a:xfrm>
              <a:off x="2822712" y="600110"/>
              <a:ext cx="6632437" cy="766292"/>
              <a:chOff x="463640" y="600110"/>
              <a:chExt cx="9325466" cy="76629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463640" y="600110"/>
                <a:ext cx="6904570" cy="766292"/>
                <a:chOff x="321973" y="605307"/>
                <a:chExt cx="6207619" cy="766292"/>
              </a:xfrm>
            </p:grpSpPr>
            <p:sp>
              <p:nvSpPr>
                <p:cNvPr id="31" name="Rounded Rectangle 30"/>
                <p:cNvSpPr/>
                <p:nvPr/>
              </p:nvSpPr>
              <p:spPr>
                <a:xfrm>
                  <a:off x="321973" y="605307"/>
                  <a:ext cx="1854558" cy="766292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2"/>
                      </a:solidFill>
                    </a:rPr>
                    <a:t>Identification, assessment &amp; access</a:t>
                  </a:r>
                </a:p>
              </p:txBody>
            </p:sp>
            <p:sp>
              <p:nvSpPr>
                <p:cNvPr id="32" name="Rounded Rectangle 31"/>
                <p:cNvSpPr/>
                <p:nvPr/>
              </p:nvSpPr>
              <p:spPr>
                <a:xfrm>
                  <a:off x="2498504" y="605307"/>
                  <a:ext cx="1854558" cy="766292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2"/>
                      </a:solidFill>
                    </a:rPr>
                    <a:t>Building inclusive capacity</a:t>
                  </a:r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4675034" y="605307"/>
                  <a:ext cx="1854558" cy="766292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2"/>
                      </a:solidFill>
                    </a:rPr>
                    <a:t>Specialist provision</a:t>
                  </a:r>
                </a:p>
              </p:txBody>
            </p:sp>
          </p:grpSp>
          <p:sp>
            <p:nvSpPr>
              <p:cNvPr id="34" name="Rounded Rectangle 32">
                <a:extLst>
                  <a:ext uri="{FF2B5EF4-FFF2-40B4-BE49-F238E27FC236}">
                    <a16:creationId xmlns:a16="http://schemas.microsoft.com/office/drawing/2014/main" id="{208D5C37-5400-4A99-98FD-00FDC1BB0ABC}"/>
                  </a:ext>
                </a:extLst>
              </p:cNvPr>
              <p:cNvSpPr/>
              <p:nvPr/>
            </p:nvSpPr>
            <p:spPr>
              <a:xfrm>
                <a:off x="7726330" y="600110"/>
                <a:ext cx="2062776" cy="766292"/>
              </a:xfrm>
              <a:prstGeom prst="roundRect">
                <a:avLst/>
              </a:prstGeom>
              <a:solidFill>
                <a:schemeClr val="accent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 dirty="0">
                    <a:solidFill>
                      <a:schemeClr val="bg1"/>
                    </a:solidFill>
                  </a:rPr>
                  <a:t>Preparation for adulthood</a:t>
                </a:r>
              </a:p>
            </p:txBody>
          </p:sp>
        </p:grpSp>
        <p:sp>
          <p:nvSpPr>
            <p:cNvPr id="20" name="Rounded Rectangle 30">
              <a:extLst>
                <a:ext uri="{FF2B5EF4-FFF2-40B4-BE49-F238E27FC236}">
                  <a16:creationId xmlns:a16="http://schemas.microsoft.com/office/drawing/2014/main" id="{6A6F8C9A-3F23-491D-8C94-80BDC89B8018}"/>
                </a:ext>
              </a:extLst>
            </p:cNvPr>
            <p:cNvSpPr/>
            <p:nvPr/>
          </p:nvSpPr>
          <p:spPr>
            <a:xfrm>
              <a:off x="1100926" y="593994"/>
              <a:ext cx="1467083" cy="7662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tx2"/>
                  </a:solidFill>
                </a:rPr>
                <a:t>EHC partnership working</a:t>
              </a:r>
            </a:p>
          </p:txBody>
        </p:sp>
        <p:sp>
          <p:nvSpPr>
            <p:cNvPr id="21" name="Rounded Rectangle 30">
              <a:extLst>
                <a:ext uri="{FF2B5EF4-FFF2-40B4-BE49-F238E27FC236}">
                  <a16:creationId xmlns:a16="http://schemas.microsoft.com/office/drawing/2014/main" id="{5FB090E1-BD74-4411-8D9D-361D5A143B6A}"/>
                </a:ext>
              </a:extLst>
            </p:cNvPr>
            <p:cNvSpPr/>
            <p:nvPr/>
          </p:nvSpPr>
          <p:spPr>
            <a:xfrm>
              <a:off x="-620860" y="593994"/>
              <a:ext cx="1467083" cy="7662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tx2"/>
                  </a:solidFill>
                </a:rPr>
                <a:t>Co-production with families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C6C4453-219F-4D96-8B48-DC0C039740AE}"/>
              </a:ext>
            </a:extLst>
          </p:cNvPr>
          <p:cNvGrpSpPr/>
          <p:nvPr/>
        </p:nvGrpSpPr>
        <p:grpSpPr>
          <a:xfrm>
            <a:off x="242366" y="1432038"/>
            <a:ext cx="9559530" cy="4645551"/>
            <a:chOff x="242366" y="1432038"/>
            <a:chExt cx="9559530" cy="4645551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E765D4D8-1899-43D1-8BCF-F28A5B9B2744}"/>
                </a:ext>
              </a:extLst>
            </p:cNvPr>
            <p:cNvGrpSpPr/>
            <p:nvPr/>
          </p:nvGrpSpPr>
          <p:grpSpPr>
            <a:xfrm>
              <a:off x="1338470" y="1432038"/>
              <a:ext cx="8463426" cy="4645551"/>
              <a:chOff x="495300" y="1464884"/>
              <a:chExt cx="8915400" cy="5370734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EB41908-450B-45DB-831F-706C2521BE67}"/>
                  </a:ext>
                </a:extLst>
              </p:cNvPr>
              <p:cNvSpPr/>
              <p:nvPr/>
            </p:nvSpPr>
            <p:spPr>
              <a:xfrm>
                <a:off x="495300" y="1464884"/>
                <a:ext cx="8915400" cy="144450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Preparing young people for adulthood needs to be an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underpinning principle of all support and services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Achieving this will require arrangements for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capturing young people’s aspirations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, framing “realistically ambitious” goals, defining long-term outcomes with them, and planning support to be strengthened. 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It will also require a more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joined-up and jointly owned offer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of support for young people moving into adult life across all agencies involved – education, care, health, employers and others.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59D4BA42-3A54-4B2E-BE2F-DB6F24DE2F9B}"/>
                  </a:ext>
                </a:extLst>
              </p:cNvPr>
              <p:cNvSpPr/>
              <p:nvPr/>
            </p:nvSpPr>
            <p:spPr>
              <a:xfrm>
                <a:off x="495300" y="2909385"/>
                <a:ext cx="8915400" cy="129700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Set out a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shared vision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of the opportunities to be open to all young people with SEND and high needs.</a:t>
                </a:r>
              </a:p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Develop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explicit processes for planning long-term outcomes and pathways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for young people, and embed these in young people’s plans and the work of all services. </a:t>
                </a:r>
              </a:p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Develop a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broader and more integrated offer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of pathways open to young people with SEND and high needs.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31915B72-7761-46CA-96B8-91618274A626}"/>
                  </a:ext>
                </a:extLst>
              </p:cNvPr>
              <p:cNvSpPr/>
              <p:nvPr/>
            </p:nvSpPr>
            <p:spPr>
              <a:xfrm>
                <a:off x="495300" y="4206392"/>
                <a:ext cx="8915400" cy="159199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co-produce a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shared strategic vision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for enabling young people with SEND to make a successful transition to adult life.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collate, map and develop the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existing offer of post-16 pathways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 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strengthen processes for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capturing young people’s aspirations and planning the support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that young people with SEND may need to make a successful transition to adult life. 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ECBDCCDC-A414-473E-929E-1EBA44385DBC}"/>
                  </a:ext>
                </a:extLst>
              </p:cNvPr>
              <p:cNvSpPr/>
              <p:nvPr/>
            </p:nvSpPr>
            <p:spPr>
              <a:xfrm>
                <a:off x="495300" y="5798387"/>
                <a:ext cx="8915400" cy="103723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Young people in Derbyshire move into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good destinations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after they complete their formal education.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The processes for capturing a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young person’s aspirations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are embedded and driving decisions and the planning of services.</a:t>
                </a: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D9D356B-BAA4-4885-A20F-813F06BD594B}"/>
                </a:ext>
              </a:extLst>
            </p:cNvPr>
            <p:cNvGrpSpPr/>
            <p:nvPr/>
          </p:nvGrpSpPr>
          <p:grpSpPr>
            <a:xfrm>
              <a:off x="242366" y="1432038"/>
              <a:ext cx="1096104" cy="4645551"/>
              <a:chOff x="495300" y="1464884"/>
              <a:chExt cx="8915400" cy="5370734"/>
            </a:xfrm>
            <a:solidFill>
              <a:schemeClr val="accent1"/>
            </a:solidFill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93C1ED8-3485-4237-8A4C-B16C69DABCF5}"/>
                  </a:ext>
                </a:extLst>
              </p:cNvPr>
              <p:cNvSpPr/>
              <p:nvPr/>
            </p:nvSpPr>
            <p:spPr>
              <a:xfrm>
                <a:off x="495300" y="1464884"/>
                <a:ext cx="8915400" cy="1444501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Findings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3A713735-D7B8-4AD1-B0C9-35F409FB386F}"/>
                  </a:ext>
                </a:extLst>
              </p:cNvPr>
              <p:cNvSpPr/>
              <p:nvPr/>
            </p:nvSpPr>
            <p:spPr>
              <a:xfrm>
                <a:off x="495300" y="2909385"/>
                <a:ext cx="8915400" cy="129700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Recs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182CB73-AFE1-4696-95DC-2D7A94CEF7BD}"/>
                  </a:ext>
                </a:extLst>
              </p:cNvPr>
              <p:cNvSpPr/>
              <p:nvPr/>
            </p:nvSpPr>
            <p:spPr>
              <a:xfrm>
                <a:off x="495300" y="4206392"/>
                <a:ext cx="8915400" cy="1591994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Actions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56DC516-D382-45E2-98CA-E8FEE019E035}"/>
                  </a:ext>
                </a:extLst>
              </p:cNvPr>
              <p:cNvSpPr/>
              <p:nvPr/>
            </p:nvSpPr>
            <p:spPr>
              <a:xfrm>
                <a:off x="495300" y="5798387"/>
                <a:ext cx="8915400" cy="1037231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Outcomes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50087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-33471"/>
            <a:ext cx="8959850" cy="859749"/>
          </a:xfrm>
        </p:spPr>
        <p:txBody>
          <a:bodyPr/>
          <a:lstStyle/>
          <a:p>
            <a:r>
              <a:rPr lang="en-GB" dirty="0"/>
              <a:t>With many thanks to all those who contributed to the review.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6C7DB35-8FDC-42EE-997B-02E8FA467429}"/>
              </a:ext>
            </a:extLst>
          </p:cNvPr>
          <p:cNvGrpSpPr/>
          <p:nvPr/>
        </p:nvGrpSpPr>
        <p:grpSpPr>
          <a:xfrm>
            <a:off x="1059863" y="1408418"/>
            <a:ext cx="7786273" cy="4417323"/>
            <a:chOff x="1486131" y="1395166"/>
            <a:chExt cx="7786273" cy="441732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47DC0CC-105A-4AC5-8E31-7221AF7AD78F}"/>
                </a:ext>
              </a:extLst>
            </p:cNvPr>
            <p:cNvGrpSpPr/>
            <p:nvPr/>
          </p:nvGrpSpPr>
          <p:grpSpPr>
            <a:xfrm>
              <a:off x="3567448" y="1395166"/>
              <a:ext cx="5704956" cy="4417323"/>
              <a:chOff x="3567448" y="1395166"/>
              <a:chExt cx="7285129" cy="4417323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DB6248E-23D5-4CFC-8727-BE71BC889538}"/>
                  </a:ext>
                </a:extLst>
              </p:cNvPr>
              <p:cNvSpPr/>
              <p:nvPr/>
            </p:nvSpPr>
            <p:spPr>
              <a:xfrm>
                <a:off x="3567448" y="1395166"/>
                <a:ext cx="7285129" cy="1309397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2400" b="1" u="sng" dirty="0"/>
                  <a:t>www.isospartnership.com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F15D600-0860-480F-8FEF-C531DEFC1258}"/>
                  </a:ext>
                </a:extLst>
              </p:cNvPr>
              <p:cNvSpPr/>
              <p:nvPr/>
            </p:nvSpPr>
            <p:spPr>
              <a:xfrm>
                <a:off x="3567448" y="2949129"/>
                <a:ext cx="7285129" cy="130939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2400" b="1" dirty="0"/>
                  <a:t>@Isospartnership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6F79D8B-2B07-419A-BDFD-4CCF0537C66D}"/>
                  </a:ext>
                </a:extLst>
              </p:cNvPr>
              <p:cNvSpPr/>
              <p:nvPr/>
            </p:nvSpPr>
            <p:spPr>
              <a:xfrm>
                <a:off x="3567448" y="4503092"/>
                <a:ext cx="7285129" cy="130939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2400" b="1" dirty="0">
                    <a:solidFill>
                      <a:schemeClr val="tx2"/>
                    </a:solidFill>
                  </a:rPr>
                  <a:t>E: </a:t>
                </a:r>
                <a:r>
                  <a:rPr lang="en-GB" sz="2400" b="1" u="sng" dirty="0">
                    <a:solidFill>
                      <a:schemeClr val="tx2"/>
                    </a:solidFill>
                  </a:rPr>
                  <a:t>Ben.Bryant@isospartnership.com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1991DFC-3844-43FE-9090-48AE19FB01ED}"/>
                </a:ext>
              </a:extLst>
            </p:cNvPr>
            <p:cNvGrpSpPr/>
            <p:nvPr/>
          </p:nvGrpSpPr>
          <p:grpSpPr>
            <a:xfrm>
              <a:off x="1486131" y="1455864"/>
              <a:ext cx="1577907" cy="4292134"/>
              <a:chOff x="803542" y="1455864"/>
              <a:chExt cx="1577907" cy="4292134"/>
            </a:xfrm>
          </p:grpSpPr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6A5AB314-8EBD-43E6-8BEE-2622ACDC05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8495" y="1455864"/>
                <a:ext cx="1188000" cy="1188000"/>
              </a:xfrm>
              <a:prstGeom prst="rect">
                <a:avLst/>
              </a:prstGeom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CE4F9B5C-B75B-4E3B-856C-B552B7EE6D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9223" y="3009827"/>
                <a:ext cx="1464416" cy="1188000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A309F307-2D3F-4955-9EB8-311E319858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3542" y="4559998"/>
                <a:ext cx="1577907" cy="11880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12282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 of the project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06E6E1D-46DB-4686-B74E-46651192DAB7}"/>
              </a:ext>
            </a:extLst>
          </p:cNvPr>
          <p:cNvGrpSpPr/>
          <p:nvPr/>
        </p:nvGrpSpPr>
        <p:grpSpPr>
          <a:xfrm>
            <a:off x="931793" y="1168201"/>
            <a:ext cx="8042413" cy="4521598"/>
            <a:chOff x="649356" y="1305009"/>
            <a:chExt cx="8042413" cy="4521598"/>
          </a:xfrm>
        </p:grpSpPr>
        <p:sp>
          <p:nvSpPr>
            <p:cNvPr id="13" name="Arrow: Pentagon 12">
              <a:extLst>
                <a:ext uri="{FF2B5EF4-FFF2-40B4-BE49-F238E27FC236}">
                  <a16:creationId xmlns:a16="http://schemas.microsoft.com/office/drawing/2014/main" id="{1EDFA7EA-3B16-4F4D-A48F-0BAB8010FB5C}"/>
                </a:ext>
              </a:extLst>
            </p:cNvPr>
            <p:cNvSpPr/>
            <p:nvPr/>
          </p:nvSpPr>
          <p:spPr>
            <a:xfrm>
              <a:off x="2014330" y="1305009"/>
              <a:ext cx="6677439" cy="1318920"/>
            </a:xfrm>
            <a:prstGeom prst="homePlat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400" b="1" dirty="0"/>
                <a:t>To </a:t>
              </a:r>
              <a:r>
                <a:rPr lang="en-GB" sz="2400" b="1" u="sng" dirty="0"/>
                <a:t>gather evidence</a:t>
              </a:r>
              <a:r>
                <a:rPr lang="en-GB" sz="2400" b="1" dirty="0"/>
                <a:t> and views on the current needs, trends and likely future demands for support, services and provision.</a:t>
              </a:r>
              <a:endParaRPr lang="en-US" sz="2400" b="1" dirty="0"/>
            </a:p>
          </p:txBody>
        </p:sp>
        <p:sp>
          <p:nvSpPr>
            <p:cNvPr id="14" name="Arrow: Pentagon 13">
              <a:extLst>
                <a:ext uri="{FF2B5EF4-FFF2-40B4-BE49-F238E27FC236}">
                  <a16:creationId xmlns:a16="http://schemas.microsoft.com/office/drawing/2014/main" id="{E2280E07-ED21-41B0-B8B8-FEBF00FCCA00}"/>
                </a:ext>
              </a:extLst>
            </p:cNvPr>
            <p:cNvSpPr/>
            <p:nvPr/>
          </p:nvSpPr>
          <p:spPr>
            <a:xfrm>
              <a:off x="2014330" y="2906348"/>
              <a:ext cx="6677439" cy="1318920"/>
            </a:xfrm>
            <a:prstGeom prst="homePlat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400" b="1" dirty="0"/>
                <a:t>To </a:t>
              </a:r>
              <a:r>
                <a:rPr lang="en-GB" sz="2400" b="1" u="sng" dirty="0"/>
                <a:t>shape options and recommendations</a:t>
              </a:r>
              <a:r>
                <a:rPr lang="en-GB" sz="2400" b="1" dirty="0"/>
                <a:t> for meeting the needs of young people and their families in Derbyshire in the future.</a:t>
              </a:r>
              <a:endParaRPr lang="en-US" sz="2400" b="1" dirty="0"/>
            </a:p>
          </p:txBody>
        </p:sp>
        <p:sp>
          <p:nvSpPr>
            <p:cNvPr id="15" name="Arrow: Pentagon 14">
              <a:extLst>
                <a:ext uri="{FF2B5EF4-FFF2-40B4-BE49-F238E27FC236}">
                  <a16:creationId xmlns:a16="http://schemas.microsoft.com/office/drawing/2014/main" id="{E0811647-E81B-4C8C-8287-E1F92CCCF5BE}"/>
                </a:ext>
              </a:extLst>
            </p:cNvPr>
            <p:cNvSpPr/>
            <p:nvPr/>
          </p:nvSpPr>
          <p:spPr>
            <a:xfrm>
              <a:off x="2014330" y="4507687"/>
              <a:ext cx="6677439" cy="1318920"/>
            </a:xfrm>
            <a:prstGeom prst="homePlat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400" b="1" dirty="0"/>
                <a:t>To </a:t>
              </a:r>
              <a:r>
                <a:rPr lang="en-GB" sz="2400" b="1" u="sng" dirty="0"/>
                <a:t>work collaboratively, iteratively and in a spirit of co-production</a:t>
              </a:r>
              <a:r>
                <a:rPr lang="en-GB" sz="2400" b="1" dirty="0"/>
                <a:t> with partners to identify key findings, shape options and build consensus.</a:t>
              </a:r>
              <a:endParaRPr lang="en-US" sz="2400" b="1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6A4E6AF-0D34-4DC6-9C56-2EDD99624BB1}"/>
                </a:ext>
              </a:extLst>
            </p:cNvPr>
            <p:cNvSpPr/>
            <p:nvPr/>
          </p:nvSpPr>
          <p:spPr>
            <a:xfrm>
              <a:off x="649356" y="1305010"/>
              <a:ext cx="1364974" cy="131892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189153F-47AC-443A-B1C9-D47EB11FA4E7}"/>
                </a:ext>
              </a:extLst>
            </p:cNvPr>
            <p:cNvSpPr/>
            <p:nvPr/>
          </p:nvSpPr>
          <p:spPr>
            <a:xfrm>
              <a:off x="649356" y="2906347"/>
              <a:ext cx="1364974" cy="131892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6E5BAA2-9D2F-4BA2-B9BA-AE224B0D42A8}"/>
                </a:ext>
              </a:extLst>
            </p:cNvPr>
            <p:cNvSpPr/>
            <p:nvPr/>
          </p:nvSpPr>
          <p:spPr>
            <a:xfrm>
              <a:off x="649356" y="4507687"/>
              <a:ext cx="1364974" cy="131892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EA482EFE-30FA-450C-A5D3-872849F876C4}"/>
                </a:ext>
              </a:extLst>
            </p:cNvPr>
            <p:cNvSpPr/>
            <p:nvPr/>
          </p:nvSpPr>
          <p:spPr>
            <a:xfrm>
              <a:off x="966083" y="1598709"/>
              <a:ext cx="731520" cy="73152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/>
                <a:t>1</a:t>
              </a:r>
              <a:endParaRPr lang="en-US" sz="2000" b="1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B400FF4-2391-4936-8349-7A8732DF0A06}"/>
                </a:ext>
              </a:extLst>
            </p:cNvPr>
            <p:cNvSpPr/>
            <p:nvPr/>
          </p:nvSpPr>
          <p:spPr>
            <a:xfrm>
              <a:off x="966083" y="3200047"/>
              <a:ext cx="731520" cy="73152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/>
                <a:t>2</a:t>
              </a:r>
              <a:endParaRPr lang="en-US" sz="2000" b="1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BE5EC94-FB5F-4F86-83A0-74D7B7D9B953}"/>
                </a:ext>
              </a:extLst>
            </p:cNvPr>
            <p:cNvSpPr/>
            <p:nvPr/>
          </p:nvSpPr>
          <p:spPr>
            <a:xfrm>
              <a:off x="966083" y="4801387"/>
              <a:ext cx="731520" cy="73152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/>
                <a:t>3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3071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approach to the review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C56978C-80F9-4726-AD3E-CDE4C74E0ABA}"/>
              </a:ext>
            </a:extLst>
          </p:cNvPr>
          <p:cNvCxnSpPr>
            <a:stCxn id="14" idx="3"/>
            <a:endCxn id="16" idx="1"/>
          </p:cNvCxnSpPr>
          <p:nvPr/>
        </p:nvCxnSpPr>
        <p:spPr>
          <a:xfrm flipV="1">
            <a:off x="3144924" y="3428998"/>
            <a:ext cx="3616152" cy="3"/>
          </a:xfrm>
          <a:prstGeom prst="straightConnector1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B349D4E-944E-41FE-9A3C-31F1DD7E5AB1}"/>
              </a:ext>
            </a:extLst>
          </p:cNvPr>
          <p:cNvGrpSpPr/>
          <p:nvPr/>
        </p:nvGrpSpPr>
        <p:grpSpPr>
          <a:xfrm>
            <a:off x="495300" y="1941028"/>
            <a:ext cx="8915400" cy="2975943"/>
            <a:chOff x="495300" y="2350602"/>
            <a:chExt cx="9748631" cy="2156793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D5CBEB8B-F174-4ED9-93DF-E7917C530909}"/>
                </a:ext>
              </a:extLst>
            </p:cNvPr>
            <p:cNvSpPr/>
            <p:nvPr/>
          </p:nvSpPr>
          <p:spPr>
            <a:xfrm>
              <a:off x="495300" y="2350604"/>
              <a:ext cx="2897257" cy="2156791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spcAft>
                  <a:spcPts val="800"/>
                </a:spcAft>
              </a:pPr>
              <a:r>
                <a:rPr lang="en-GB" sz="2000" b="1" u="sng" dirty="0"/>
                <a:t>Phase 1</a:t>
              </a:r>
              <a:r>
                <a:rPr lang="en-GB" sz="2000" b="1" dirty="0"/>
                <a:t>:  Where are we now?</a:t>
              </a:r>
            </a:p>
            <a:p>
              <a:pPr algn="ctr">
                <a:spcAft>
                  <a:spcPts val="800"/>
                </a:spcAft>
              </a:pPr>
              <a:r>
                <a:rPr lang="en-GB" dirty="0"/>
                <a:t>In-depth evidence  quantitative and qualitative gathering</a:t>
              </a:r>
            </a:p>
            <a:p>
              <a:pPr algn="ctr">
                <a:spcAft>
                  <a:spcPts val="800"/>
                </a:spcAft>
              </a:pPr>
              <a:r>
                <a:rPr lang="en-GB" dirty="0"/>
                <a:t>(Sept-Nov 2018)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2DAE4CE3-7765-48FC-B9E5-F340B1BF96FC}"/>
                </a:ext>
              </a:extLst>
            </p:cNvPr>
            <p:cNvSpPr/>
            <p:nvPr/>
          </p:nvSpPr>
          <p:spPr>
            <a:xfrm>
              <a:off x="3920987" y="2350603"/>
              <a:ext cx="2897257" cy="2156791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spcAft>
                  <a:spcPts val="800"/>
                </a:spcAft>
              </a:pPr>
              <a:r>
                <a:rPr lang="en-GB" sz="2000" b="1" u="sng" dirty="0"/>
                <a:t>Phase 2</a:t>
              </a:r>
              <a:r>
                <a:rPr lang="en-GB" sz="2000" b="1" dirty="0"/>
                <a:t>:  Where do we want to be?</a:t>
              </a:r>
            </a:p>
            <a:p>
              <a:pPr algn="ctr">
                <a:spcAft>
                  <a:spcPts val="800"/>
                </a:spcAft>
              </a:pPr>
              <a:r>
                <a:rPr lang="en-GB" dirty="0"/>
                <a:t>Testing key findings and shaping recommendations through co-productive workshops</a:t>
              </a:r>
            </a:p>
            <a:p>
              <a:pPr algn="ctr">
                <a:spcAft>
                  <a:spcPts val="800"/>
                </a:spcAft>
              </a:pPr>
              <a:r>
                <a:rPr lang="en-GB" dirty="0"/>
                <a:t>(Nov-Jan 2019)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A44157AA-5069-4603-A15A-BBDD5270EB3E}"/>
                </a:ext>
              </a:extLst>
            </p:cNvPr>
            <p:cNvSpPr/>
            <p:nvPr/>
          </p:nvSpPr>
          <p:spPr>
            <a:xfrm>
              <a:off x="7346674" y="2350602"/>
              <a:ext cx="2897257" cy="2156791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spcAft>
                  <a:spcPts val="800"/>
                </a:spcAft>
              </a:pPr>
              <a:r>
                <a:rPr lang="en-GB" sz="2000" b="1" u="sng" dirty="0"/>
                <a:t>Phase 3</a:t>
              </a:r>
              <a:r>
                <a:rPr lang="en-GB" sz="2000" b="1" dirty="0"/>
                <a:t>:  How do we get there?</a:t>
              </a:r>
            </a:p>
            <a:p>
              <a:pPr algn="ctr">
                <a:spcAft>
                  <a:spcPts val="800"/>
                </a:spcAft>
              </a:pPr>
              <a:r>
                <a:rPr lang="en-GB" dirty="0"/>
                <a:t>Developing a roadmap for how the recommendations are put into practice over the next two years</a:t>
              </a:r>
            </a:p>
            <a:p>
              <a:pPr algn="ctr">
                <a:spcAft>
                  <a:spcPts val="800"/>
                </a:spcAft>
              </a:pPr>
              <a:r>
                <a:rPr lang="en-GB" dirty="0"/>
                <a:t>(Jan-April 2019)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069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E86FF-B1B5-4210-BD8D-F2F935ACB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six review themes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B37C45-076C-4739-A90D-175973DE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C5C11D7-ADA8-4FD1-AC40-0D11B99C0E12}"/>
              </a:ext>
            </a:extLst>
          </p:cNvPr>
          <p:cNvGrpSpPr/>
          <p:nvPr/>
        </p:nvGrpSpPr>
        <p:grpSpPr>
          <a:xfrm>
            <a:off x="473075" y="1381101"/>
            <a:ext cx="8959850" cy="4531087"/>
            <a:chOff x="495300" y="1772910"/>
            <a:chExt cx="8959850" cy="453108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A291525-3522-4C79-9C0F-BC184B324985}"/>
                </a:ext>
              </a:extLst>
            </p:cNvPr>
            <p:cNvGrpSpPr/>
            <p:nvPr/>
          </p:nvGrpSpPr>
          <p:grpSpPr>
            <a:xfrm>
              <a:off x="495300" y="1772910"/>
              <a:ext cx="8959850" cy="3750953"/>
              <a:chOff x="495300" y="1878928"/>
              <a:chExt cx="8959850" cy="3750953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874F02B9-0035-47A5-9BF6-327DBD31C2C9}"/>
                  </a:ext>
                </a:extLst>
              </p:cNvPr>
              <p:cNvGrpSpPr/>
              <p:nvPr/>
            </p:nvGrpSpPr>
            <p:grpSpPr>
              <a:xfrm>
                <a:off x="927652" y="1878928"/>
                <a:ext cx="8527498" cy="2970819"/>
                <a:chOff x="495300" y="1073428"/>
                <a:chExt cx="8959850" cy="2123302"/>
              </a:xfrm>
            </p:grpSpPr>
            <p:sp>
              <p:nvSpPr>
                <p:cNvPr id="17" name="Arrow: Pentagon 16">
                  <a:extLst>
                    <a:ext uri="{FF2B5EF4-FFF2-40B4-BE49-F238E27FC236}">
                      <a16:creationId xmlns:a16="http://schemas.microsoft.com/office/drawing/2014/main" id="{0F8569A4-FBF4-486F-9DFF-C5853D0E6A7B}"/>
                    </a:ext>
                  </a:extLst>
                </p:cNvPr>
                <p:cNvSpPr/>
                <p:nvPr/>
              </p:nvSpPr>
              <p:spPr>
                <a:xfrm>
                  <a:off x="495300" y="1073428"/>
                  <a:ext cx="8959850" cy="450572"/>
                </a:xfrm>
                <a:prstGeom prst="homePlat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GB" sz="2000" b="1" dirty="0"/>
                    <a:t>Co-production with parents / carers and young people</a:t>
                  </a:r>
                </a:p>
              </p:txBody>
            </p:sp>
            <p:sp>
              <p:nvSpPr>
                <p:cNvPr id="18" name="Arrow: Pentagon 17">
                  <a:extLst>
                    <a:ext uri="{FF2B5EF4-FFF2-40B4-BE49-F238E27FC236}">
                      <a16:creationId xmlns:a16="http://schemas.microsoft.com/office/drawing/2014/main" id="{D796C940-44A1-4BA5-BC24-6F0C4883432C}"/>
                    </a:ext>
                  </a:extLst>
                </p:cNvPr>
                <p:cNvSpPr/>
                <p:nvPr/>
              </p:nvSpPr>
              <p:spPr>
                <a:xfrm>
                  <a:off x="495300" y="1631004"/>
                  <a:ext cx="8959850" cy="450572"/>
                </a:xfrm>
                <a:prstGeom prst="homePlat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GB" sz="2000" b="1" dirty="0">
                      <a:solidFill>
                        <a:schemeClr val="tx2"/>
                      </a:solidFill>
                    </a:rPr>
                    <a:t>Partnership working and joint commissioning across education, health and care</a:t>
                  </a:r>
                </a:p>
              </p:txBody>
            </p:sp>
            <p:sp>
              <p:nvSpPr>
                <p:cNvPr id="19" name="Arrow: Pentagon 18">
                  <a:extLst>
                    <a:ext uri="{FF2B5EF4-FFF2-40B4-BE49-F238E27FC236}">
                      <a16:creationId xmlns:a16="http://schemas.microsoft.com/office/drawing/2014/main" id="{6DC93FF8-2580-4998-BE33-0A0A6039476B}"/>
                    </a:ext>
                  </a:extLst>
                </p:cNvPr>
                <p:cNvSpPr/>
                <p:nvPr/>
              </p:nvSpPr>
              <p:spPr>
                <a:xfrm>
                  <a:off x="495300" y="2188581"/>
                  <a:ext cx="8959850" cy="450572"/>
                </a:xfrm>
                <a:prstGeom prst="homePlat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GB" sz="2000" b="1" dirty="0"/>
                    <a:t>Identification, assessment and access to support</a:t>
                  </a:r>
                </a:p>
              </p:txBody>
            </p:sp>
            <p:sp>
              <p:nvSpPr>
                <p:cNvPr id="20" name="Arrow: Pentagon 19">
                  <a:extLst>
                    <a:ext uri="{FF2B5EF4-FFF2-40B4-BE49-F238E27FC236}">
                      <a16:creationId xmlns:a16="http://schemas.microsoft.com/office/drawing/2014/main" id="{3252A7A1-68DC-4622-B123-933F581250F2}"/>
                    </a:ext>
                  </a:extLst>
                </p:cNvPr>
                <p:cNvSpPr/>
                <p:nvPr/>
              </p:nvSpPr>
              <p:spPr>
                <a:xfrm>
                  <a:off x="495300" y="2746158"/>
                  <a:ext cx="8959850" cy="450572"/>
                </a:xfrm>
                <a:prstGeom prst="homePlate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GB" sz="2000" b="1" dirty="0">
                      <a:solidFill>
                        <a:schemeClr val="tx2"/>
                      </a:solidFill>
                    </a:rPr>
                    <a:t>Building inclusive capacity in mainstream schools and settings, and providing targeted support for inclusion</a:t>
                  </a:r>
                </a:p>
              </p:txBody>
            </p:sp>
          </p:grp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B1540897-1A92-4199-AC1E-A19B6237E171}"/>
                  </a:ext>
                </a:extLst>
              </p:cNvPr>
              <p:cNvSpPr/>
              <p:nvPr/>
            </p:nvSpPr>
            <p:spPr>
              <a:xfrm>
                <a:off x="495300" y="2032137"/>
                <a:ext cx="324000" cy="324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b="1" dirty="0">
                    <a:solidFill>
                      <a:schemeClr val="tx2"/>
                    </a:solidFill>
                  </a:rPr>
                  <a:t>1</a:t>
                </a:r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8325E574-9BDE-4AD8-81E4-81D8F447BD9A}"/>
                  </a:ext>
                </a:extLst>
              </p:cNvPr>
              <p:cNvSpPr/>
              <p:nvPr/>
            </p:nvSpPr>
            <p:spPr>
              <a:xfrm>
                <a:off x="495300" y="2812270"/>
                <a:ext cx="324000" cy="324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b="1" dirty="0">
                    <a:solidFill>
                      <a:schemeClr val="tx2"/>
                    </a:solidFill>
                  </a:rPr>
                  <a:t>2</a:t>
                </a: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545D8D18-F5AE-4091-B40A-F3C4DFE2645B}"/>
                  </a:ext>
                </a:extLst>
              </p:cNvPr>
              <p:cNvSpPr/>
              <p:nvPr/>
            </p:nvSpPr>
            <p:spPr>
              <a:xfrm>
                <a:off x="495300" y="3592404"/>
                <a:ext cx="324000" cy="324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b="1" dirty="0">
                    <a:solidFill>
                      <a:schemeClr val="tx2"/>
                    </a:solidFill>
                  </a:rPr>
                  <a:t>3</a:t>
                </a: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F3A36CA6-1743-468A-8A0A-CF8096EFF159}"/>
                  </a:ext>
                </a:extLst>
              </p:cNvPr>
              <p:cNvSpPr/>
              <p:nvPr/>
            </p:nvSpPr>
            <p:spPr>
              <a:xfrm>
                <a:off x="495300" y="4372538"/>
                <a:ext cx="324000" cy="324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b="1" dirty="0">
                    <a:solidFill>
                      <a:schemeClr val="tx2"/>
                    </a:solidFill>
                  </a:rPr>
                  <a:t>4</a:t>
                </a:r>
              </a:p>
            </p:txBody>
          </p:sp>
          <p:sp>
            <p:nvSpPr>
              <p:cNvPr id="15" name="Arrow: Pentagon 14">
                <a:extLst>
                  <a:ext uri="{FF2B5EF4-FFF2-40B4-BE49-F238E27FC236}">
                    <a16:creationId xmlns:a16="http://schemas.microsoft.com/office/drawing/2014/main" id="{518DE586-2FE4-485D-8112-C07443F4C1B8}"/>
                  </a:ext>
                </a:extLst>
              </p:cNvPr>
              <p:cNvSpPr/>
              <p:nvPr/>
            </p:nvSpPr>
            <p:spPr>
              <a:xfrm>
                <a:off x="927652" y="4999463"/>
                <a:ext cx="8527498" cy="630418"/>
              </a:xfrm>
              <a:prstGeom prst="homePlate">
                <a:avLst/>
              </a:prstGeom>
              <a:solidFill>
                <a:schemeClr val="accent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2000" b="1" dirty="0">
                    <a:solidFill>
                      <a:schemeClr val="bg1"/>
                    </a:solidFill>
                  </a:rPr>
                  <a:t>Developing responsive, effective local specialist provision</a:t>
                </a: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0F5B6D55-4430-4E62-82AB-5E3ABE5A9D2D}"/>
                  </a:ext>
                </a:extLst>
              </p:cNvPr>
              <p:cNvSpPr/>
              <p:nvPr/>
            </p:nvSpPr>
            <p:spPr>
              <a:xfrm>
                <a:off x="495300" y="5152672"/>
                <a:ext cx="324000" cy="324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b="1" dirty="0">
                    <a:solidFill>
                      <a:schemeClr val="tx2"/>
                    </a:solidFill>
                  </a:rPr>
                  <a:t>5</a:t>
                </a:r>
              </a:p>
            </p:txBody>
          </p:sp>
        </p:grpSp>
        <p:sp>
          <p:nvSpPr>
            <p:cNvPr id="8" name="Arrow: Pentagon 7">
              <a:extLst>
                <a:ext uri="{FF2B5EF4-FFF2-40B4-BE49-F238E27FC236}">
                  <a16:creationId xmlns:a16="http://schemas.microsoft.com/office/drawing/2014/main" id="{FA6300E3-F011-40A0-8D84-B0331DAB6BE5}"/>
                </a:ext>
              </a:extLst>
            </p:cNvPr>
            <p:cNvSpPr/>
            <p:nvPr/>
          </p:nvSpPr>
          <p:spPr>
            <a:xfrm>
              <a:off x="927652" y="5673579"/>
              <a:ext cx="8527498" cy="630418"/>
            </a:xfrm>
            <a:prstGeom prst="homePlat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000" b="1" dirty="0">
                  <a:solidFill>
                    <a:schemeClr val="tx2"/>
                  </a:solidFill>
                </a:rPr>
                <a:t>Preparation for adulthood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876BB78-85A9-407C-A1F1-E7020B54A381}"/>
                </a:ext>
              </a:extLst>
            </p:cNvPr>
            <p:cNvSpPr/>
            <p:nvPr/>
          </p:nvSpPr>
          <p:spPr>
            <a:xfrm>
              <a:off x="495300" y="5826788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2"/>
                  </a:solidFill>
                </a:rPr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4667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906000" cy="1584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7" name="Pentagon 6"/>
          <p:cNvSpPr/>
          <p:nvPr/>
        </p:nvSpPr>
        <p:spPr>
          <a:xfrm>
            <a:off x="104104" y="115910"/>
            <a:ext cx="9697792" cy="373487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u="sng" dirty="0">
                <a:solidFill>
                  <a:schemeClr val="tx2"/>
                </a:solidFill>
              </a:rPr>
              <a:t>FINDINGS AND RECOMMENDATIONS</a:t>
            </a:r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29" name="Left-Right Arrow 28"/>
          <p:cNvSpPr/>
          <p:nvPr/>
        </p:nvSpPr>
        <p:spPr>
          <a:xfrm>
            <a:off x="104104" y="722458"/>
            <a:ext cx="9697792" cy="476519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411EE1C-A3E9-44B5-AD5F-1F56AAED7D80}"/>
              </a:ext>
            </a:extLst>
          </p:cNvPr>
          <p:cNvGrpSpPr/>
          <p:nvPr/>
        </p:nvGrpSpPr>
        <p:grpSpPr>
          <a:xfrm>
            <a:off x="495300" y="593994"/>
            <a:ext cx="8959849" cy="772408"/>
            <a:chOff x="-620860" y="593994"/>
            <a:chExt cx="10076009" cy="772408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B9EEF0DA-991F-4E94-A69D-EE72A0EF7F8D}"/>
                </a:ext>
              </a:extLst>
            </p:cNvPr>
            <p:cNvGrpSpPr/>
            <p:nvPr/>
          </p:nvGrpSpPr>
          <p:grpSpPr>
            <a:xfrm>
              <a:off x="2822712" y="600110"/>
              <a:ext cx="6632437" cy="766292"/>
              <a:chOff x="463640" y="600110"/>
              <a:chExt cx="9325466" cy="76629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463640" y="600110"/>
                <a:ext cx="6904570" cy="766292"/>
                <a:chOff x="321973" y="605307"/>
                <a:chExt cx="6207619" cy="766292"/>
              </a:xfrm>
            </p:grpSpPr>
            <p:sp>
              <p:nvSpPr>
                <p:cNvPr id="31" name="Rounded Rectangle 30"/>
                <p:cNvSpPr/>
                <p:nvPr/>
              </p:nvSpPr>
              <p:spPr>
                <a:xfrm>
                  <a:off x="321973" y="605307"/>
                  <a:ext cx="1854558" cy="766292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2"/>
                      </a:solidFill>
                    </a:rPr>
                    <a:t>Identification, assessment &amp; access</a:t>
                  </a:r>
                </a:p>
              </p:txBody>
            </p:sp>
            <p:sp>
              <p:nvSpPr>
                <p:cNvPr id="32" name="Rounded Rectangle 31"/>
                <p:cNvSpPr/>
                <p:nvPr/>
              </p:nvSpPr>
              <p:spPr>
                <a:xfrm>
                  <a:off x="2498504" y="605307"/>
                  <a:ext cx="1854558" cy="766292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2"/>
                      </a:solidFill>
                    </a:rPr>
                    <a:t>Building inclusive capacity</a:t>
                  </a:r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4675034" y="605307"/>
                  <a:ext cx="1854558" cy="766292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2"/>
                      </a:solidFill>
                    </a:rPr>
                    <a:t>Specialist provision</a:t>
                  </a:r>
                </a:p>
              </p:txBody>
            </p:sp>
          </p:grpSp>
          <p:sp>
            <p:nvSpPr>
              <p:cNvPr id="34" name="Rounded Rectangle 32">
                <a:extLst>
                  <a:ext uri="{FF2B5EF4-FFF2-40B4-BE49-F238E27FC236}">
                    <a16:creationId xmlns:a16="http://schemas.microsoft.com/office/drawing/2014/main" id="{208D5C37-5400-4A99-98FD-00FDC1BB0ABC}"/>
                  </a:ext>
                </a:extLst>
              </p:cNvPr>
              <p:cNvSpPr/>
              <p:nvPr/>
            </p:nvSpPr>
            <p:spPr>
              <a:xfrm>
                <a:off x="7726330" y="600110"/>
                <a:ext cx="2062776" cy="7662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 dirty="0">
                    <a:solidFill>
                      <a:schemeClr val="tx2"/>
                    </a:solidFill>
                  </a:rPr>
                  <a:t>Preparation for adulthood</a:t>
                </a:r>
              </a:p>
            </p:txBody>
          </p:sp>
        </p:grpSp>
        <p:sp>
          <p:nvSpPr>
            <p:cNvPr id="20" name="Rounded Rectangle 30">
              <a:extLst>
                <a:ext uri="{FF2B5EF4-FFF2-40B4-BE49-F238E27FC236}">
                  <a16:creationId xmlns:a16="http://schemas.microsoft.com/office/drawing/2014/main" id="{6A6F8C9A-3F23-491D-8C94-80BDC89B8018}"/>
                </a:ext>
              </a:extLst>
            </p:cNvPr>
            <p:cNvSpPr/>
            <p:nvPr/>
          </p:nvSpPr>
          <p:spPr>
            <a:xfrm>
              <a:off x="1100926" y="593994"/>
              <a:ext cx="1467083" cy="7662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tx2"/>
                  </a:solidFill>
                </a:rPr>
                <a:t>EHC partnership working</a:t>
              </a:r>
            </a:p>
          </p:txBody>
        </p:sp>
        <p:sp>
          <p:nvSpPr>
            <p:cNvPr id="21" name="Rounded Rectangle 30">
              <a:extLst>
                <a:ext uri="{FF2B5EF4-FFF2-40B4-BE49-F238E27FC236}">
                  <a16:creationId xmlns:a16="http://schemas.microsoft.com/office/drawing/2014/main" id="{5FB090E1-BD74-4411-8D9D-361D5A143B6A}"/>
                </a:ext>
              </a:extLst>
            </p:cNvPr>
            <p:cNvSpPr/>
            <p:nvPr/>
          </p:nvSpPr>
          <p:spPr>
            <a:xfrm>
              <a:off x="-620860" y="593994"/>
              <a:ext cx="1467083" cy="766292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Co-production with families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C0EC2E7-3A82-4521-A5CC-54638F2FC3F2}"/>
              </a:ext>
            </a:extLst>
          </p:cNvPr>
          <p:cNvGrpSpPr/>
          <p:nvPr/>
        </p:nvGrpSpPr>
        <p:grpSpPr>
          <a:xfrm>
            <a:off x="242366" y="1432039"/>
            <a:ext cx="9559530" cy="4412170"/>
            <a:chOff x="242366" y="1432039"/>
            <a:chExt cx="9559530" cy="441217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606FAE6-2400-4E03-A225-23BBEFE30C64}"/>
                </a:ext>
              </a:extLst>
            </p:cNvPr>
            <p:cNvGrpSpPr/>
            <p:nvPr/>
          </p:nvGrpSpPr>
          <p:grpSpPr>
            <a:xfrm>
              <a:off x="1338470" y="1432039"/>
              <a:ext cx="8463426" cy="4412170"/>
              <a:chOff x="495300" y="1464885"/>
              <a:chExt cx="8915400" cy="5100922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B3CEA51B-6E26-43C8-AA89-ABD924EFE5F9}"/>
                  </a:ext>
                </a:extLst>
              </p:cNvPr>
              <p:cNvSpPr/>
              <p:nvPr/>
            </p:nvSpPr>
            <p:spPr>
              <a:xfrm>
                <a:off x="495300" y="1464885"/>
                <a:ext cx="8915400" cy="117505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There are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strong, co-productive relationships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with parents and young people.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Likewise,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young people with SEND are well-represented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on youth councils at county and district level. Nevertheless, there is both the necessity and opportunities to build on these relationships through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new co-productive activities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to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broaden engagement with parents and young people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3BD14F3-E223-4228-8955-198A53B3EA5B}"/>
                  </a:ext>
                </a:extLst>
              </p:cNvPr>
              <p:cNvSpPr/>
              <p:nvPr/>
            </p:nvSpPr>
            <p:spPr>
              <a:xfrm>
                <a:off x="495300" y="2639944"/>
                <a:ext cx="8915400" cy="132131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Build on existing strong strategic relationships with parents of young people with SEND by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broadening strategic engagements and participation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Identify and develop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specific co-production projects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with parents (local offer, mainstream).</a:t>
                </a:r>
              </a:p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Develop a framework / network for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engaging young people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in strategic initiatives.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7E63DCFB-11FF-47D9-9BDB-CE35FF5D095D}"/>
                  </a:ext>
                </a:extLst>
              </p:cNvPr>
              <p:cNvSpPr/>
              <p:nvPr/>
            </p:nvSpPr>
            <p:spPr>
              <a:xfrm>
                <a:off x="495300" y="3961259"/>
                <a:ext cx="8915400" cy="17619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map out existing groups for parents of children with SEND and bring these into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a strong and broad parent and carer network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</a:t>
                </a:r>
                <a:endParaRPr lang="en-GB" sz="1400" dirty="0">
                  <a:solidFill>
                    <a:schemeClr val="tx2"/>
                  </a:solidFill>
                </a:endParaRP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work with DPCV and other parent groups to consider and agree how existing funding should be used to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foster participation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in collaborative, co-productive working of parents and carers of children with SEND.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launch a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network for engaging young people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with SEND.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BA159F8-58B5-4B86-B44D-9E8E8040E1CA}"/>
                  </a:ext>
                </a:extLst>
              </p:cNvPr>
              <p:cNvSpPr/>
              <p:nvPr/>
            </p:nvSpPr>
            <p:spPr>
              <a:xfrm>
                <a:off x="495300" y="5723157"/>
                <a:ext cx="8915400" cy="8426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Increased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rates of participation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from parents and young people.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Parents and young people are more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involved in shaping strategic developments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across the local system.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D3CE0A9E-F015-46FC-8E38-B824D9908C8A}"/>
                </a:ext>
              </a:extLst>
            </p:cNvPr>
            <p:cNvGrpSpPr/>
            <p:nvPr/>
          </p:nvGrpSpPr>
          <p:grpSpPr>
            <a:xfrm>
              <a:off x="242366" y="1432039"/>
              <a:ext cx="1096104" cy="4412169"/>
              <a:chOff x="495300" y="1464885"/>
              <a:chExt cx="8915400" cy="5100922"/>
            </a:xfrm>
            <a:solidFill>
              <a:schemeClr val="accent1"/>
            </a:solidFill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40F536B9-9C14-4BA1-AC3F-11EA716DA9EC}"/>
                  </a:ext>
                </a:extLst>
              </p:cNvPr>
              <p:cNvSpPr/>
              <p:nvPr/>
            </p:nvSpPr>
            <p:spPr>
              <a:xfrm>
                <a:off x="495300" y="1464885"/>
                <a:ext cx="8915400" cy="1175058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Findings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25666C49-6B48-4D55-A722-B1B77529A3D9}"/>
                  </a:ext>
                </a:extLst>
              </p:cNvPr>
              <p:cNvSpPr/>
              <p:nvPr/>
            </p:nvSpPr>
            <p:spPr>
              <a:xfrm>
                <a:off x="495300" y="2639945"/>
                <a:ext cx="8915400" cy="132131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Recs</a:t>
                </a: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A7188373-CAAB-49C5-8B61-0249BF981E3C}"/>
                  </a:ext>
                </a:extLst>
              </p:cNvPr>
              <p:cNvSpPr/>
              <p:nvPr/>
            </p:nvSpPr>
            <p:spPr>
              <a:xfrm>
                <a:off x="495300" y="3961259"/>
                <a:ext cx="8915400" cy="176189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Actions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6DAD88CE-C5CE-4762-B42A-522AD189DB36}"/>
                  </a:ext>
                </a:extLst>
              </p:cNvPr>
              <p:cNvSpPr/>
              <p:nvPr/>
            </p:nvSpPr>
            <p:spPr>
              <a:xfrm>
                <a:off x="495300" y="5723158"/>
                <a:ext cx="8915400" cy="842649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Outcomes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77970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906000" cy="1584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7" name="Pentagon 6"/>
          <p:cNvSpPr/>
          <p:nvPr/>
        </p:nvSpPr>
        <p:spPr>
          <a:xfrm>
            <a:off x="104104" y="115910"/>
            <a:ext cx="9697792" cy="373487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u="sng" dirty="0">
                <a:solidFill>
                  <a:schemeClr val="tx2"/>
                </a:solidFill>
              </a:rPr>
              <a:t>FINDINGS AND RECOMMENDATIONS</a:t>
            </a:r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29" name="Left-Right Arrow 28"/>
          <p:cNvSpPr/>
          <p:nvPr/>
        </p:nvSpPr>
        <p:spPr>
          <a:xfrm>
            <a:off x="104104" y="722458"/>
            <a:ext cx="9697792" cy="476519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411EE1C-A3E9-44B5-AD5F-1F56AAED7D80}"/>
              </a:ext>
            </a:extLst>
          </p:cNvPr>
          <p:cNvGrpSpPr/>
          <p:nvPr/>
        </p:nvGrpSpPr>
        <p:grpSpPr>
          <a:xfrm>
            <a:off x="495300" y="593994"/>
            <a:ext cx="8959849" cy="772408"/>
            <a:chOff x="-620860" y="593994"/>
            <a:chExt cx="10076009" cy="772408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B9EEF0DA-991F-4E94-A69D-EE72A0EF7F8D}"/>
                </a:ext>
              </a:extLst>
            </p:cNvPr>
            <p:cNvGrpSpPr/>
            <p:nvPr/>
          </p:nvGrpSpPr>
          <p:grpSpPr>
            <a:xfrm>
              <a:off x="2822712" y="600110"/>
              <a:ext cx="6632437" cy="766292"/>
              <a:chOff x="463640" y="600110"/>
              <a:chExt cx="9325466" cy="76629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463640" y="600110"/>
                <a:ext cx="6904570" cy="766292"/>
                <a:chOff x="321973" y="605307"/>
                <a:chExt cx="6207619" cy="766292"/>
              </a:xfrm>
            </p:grpSpPr>
            <p:sp>
              <p:nvSpPr>
                <p:cNvPr id="31" name="Rounded Rectangle 30"/>
                <p:cNvSpPr/>
                <p:nvPr/>
              </p:nvSpPr>
              <p:spPr>
                <a:xfrm>
                  <a:off x="321973" y="605307"/>
                  <a:ext cx="1854558" cy="766292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2"/>
                      </a:solidFill>
                    </a:rPr>
                    <a:t>Identification, assessment &amp; access</a:t>
                  </a:r>
                </a:p>
              </p:txBody>
            </p:sp>
            <p:sp>
              <p:nvSpPr>
                <p:cNvPr id="32" name="Rounded Rectangle 31"/>
                <p:cNvSpPr/>
                <p:nvPr/>
              </p:nvSpPr>
              <p:spPr>
                <a:xfrm>
                  <a:off x="2498504" y="605307"/>
                  <a:ext cx="1854558" cy="766292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2"/>
                      </a:solidFill>
                    </a:rPr>
                    <a:t>Building inclusive capacity</a:t>
                  </a:r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4675034" y="605307"/>
                  <a:ext cx="1854558" cy="766292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2"/>
                      </a:solidFill>
                    </a:rPr>
                    <a:t>Specialist provision</a:t>
                  </a:r>
                </a:p>
              </p:txBody>
            </p:sp>
          </p:grpSp>
          <p:sp>
            <p:nvSpPr>
              <p:cNvPr id="34" name="Rounded Rectangle 32">
                <a:extLst>
                  <a:ext uri="{FF2B5EF4-FFF2-40B4-BE49-F238E27FC236}">
                    <a16:creationId xmlns:a16="http://schemas.microsoft.com/office/drawing/2014/main" id="{208D5C37-5400-4A99-98FD-00FDC1BB0ABC}"/>
                  </a:ext>
                </a:extLst>
              </p:cNvPr>
              <p:cNvSpPr/>
              <p:nvPr/>
            </p:nvSpPr>
            <p:spPr>
              <a:xfrm>
                <a:off x="7726330" y="600110"/>
                <a:ext cx="2062776" cy="7662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 dirty="0">
                    <a:solidFill>
                      <a:schemeClr val="tx2"/>
                    </a:solidFill>
                  </a:rPr>
                  <a:t>Preparation for adulthood</a:t>
                </a:r>
              </a:p>
            </p:txBody>
          </p:sp>
        </p:grpSp>
        <p:sp>
          <p:nvSpPr>
            <p:cNvPr id="20" name="Rounded Rectangle 30">
              <a:extLst>
                <a:ext uri="{FF2B5EF4-FFF2-40B4-BE49-F238E27FC236}">
                  <a16:creationId xmlns:a16="http://schemas.microsoft.com/office/drawing/2014/main" id="{6A6F8C9A-3F23-491D-8C94-80BDC89B8018}"/>
                </a:ext>
              </a:extLst>
            </p:cNvPr>
            <p:cNvSpPr/>
            <p:nvPr/>
          </p:nvSpPr>
          <p:spPr>
            <a:xfrm>
              <a:off x="1100926" y="593994"/>
              <a:ext cx="1467083" cy="766292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EHC partnership working</a:t>
              </a:r>
            </a:p>
          </p:txBody>
        </p:sp>
        <p:sp>
          <p:nvSpPr>
            <p:cNvPr id="21" name="Rounded Rectangle 30">
              <a:extLst>
                <a:ext uri="{FF2B5EF4-FFF2-40B4-BE49-F238E27FC236}">
                  <a16:creationId xmlns:a16="http://schemas.microsoft.com/office/drawing/2014/main" id="{5FB090E1-BD74-4411-8D9D-361D5A143B6A}"/>
                </a:ext>
              </a:extLst>
            </p:cNvPr>
            <p:cNvSpPr/>
            <p:nvPr/>
          </p:nvSpPr>
          <p:spPr>
            <a:xfrm>
              <a:off x="-620860" y="593994"/>
              <a:ext cx="1467083" cy="7662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tx2"/>
                  </a:solidFill>
                </a:rPr>
                <a:t>Co-production with families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C1B3B0D-2067-4013-B6AD-0160046B5E6E}"/>
              </a:ext>
            </a:extLst>
          </p:cNvPr>
          <p:cNvGrpSpPr/>
          <p:nvPr/>
        </p:nvGrpSpPr>
        <p:grpSpPr>
          <a:xfrm>
            <a:off x="242366" y="1432038"/>
            <a:ext cx="9559530" cy="5154292"/>
            <a:chOff x="242366" y="1432038"/>
            <a:chExt cx="9559530" cy="5154292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5C20494F-687E-4D12-9D4D-E9B2665CAA3A}"/>
                </a:ext>
              </a:extLst>
            </p:cNvPr>
            <p:cNvGrpSpPr/>
            <p:nvPr/>
          </p:nvGrpSpPr>
          <p:grpSpPr>
            <a:xfrm>
              <a:off x="1338470" y="1432038"/>
              <a:ext cx="8463426" cy="5154292"/>
              <a:chOff x="495300" y="1464884"/>
              <a:chExt cx="8915400" cy="5958891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894002B9-7AA4-4B01-AEC6-EDDCC0E9C68D}"/>
                  </a:ext>
                </a:extLst>
              </p:cNvPr>
              <p:cNvSpPr/>
              <p:nvPr/>
            </p:nvSpPr>
            <p:spPr>
              <a:xfrm>
                <a:off x="495300" y="1464884"/>
                <a:ext cx="8915400" cy="144450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A number of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positive developments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have been taken forward in relation to joint working across agencies.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Concerns about some of the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pathways of support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(emotional wellbeing and mental health, early help).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Need to re-launch the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SEND commissioning hub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as the vehicle for strategic joint commissioning.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Need to ensure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consistent messages about the local SEND system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from frontline professionals across agencies, and to re-articulate how agencies will contribute to EHC assessments and plans.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C648859-000F-440C-BFD2-B35434ADDB72}"/>
                  </a:ext>
                </a:extLst>
              </p:cNvPr>
              <p:cNvSpPr/>
              <p:nvPr/>
            </p:nvSpPr>
            <p:spPr>
              <a:xfrm>
                <a:off x="495300" y="2909386"/>
                <a:ext cx="8915400" cy="128991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Revisit the purpose of the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SEND commissioning hub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– focused on taking a system-level view of current and future needs, and how these are met through joint commissioning.</a:t>
                </a:r>
              </a:p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Identify some specific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priorities for joint commissioning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– SEMH, C&amp;I, autism.</a:t>
                </a:r>
              </a:p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Continue to work with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frontline professionals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to ensure consistent understanding of SEND.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2B3F8A4A-D0EC-4F02-B242-F3A7D7DB8287}"/>
                  </a:ext>
                </a:extLst>
              </p:cNvPr>
              <p:cNvSpPr/>
              <p:nvPr/>
            </p:nvSpPr>
            <p:spPr>
              <a:xfrm>
                <a:off x="495300" y="4199301"/>
                <a:ext cx="8915400" cy="175367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re-launch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SEND commissioning hub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refresh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individual placement commissioning</a:t>
                </a:r>
                <a:r>
                  <a:rPr lang="en-GB" sz="1400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ensure there are clearer processes across education, health and social care (children’s and adult) that set out how we agree they should be involved with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EHC assessments, plans and annual reviews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continue to communicate the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“core” messages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about how the SEND system seeks to meet needs.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develop arrangements for enabling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strategic liaison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between education, health and care colleagues.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6F6D61A-7C24-467B-A070-06D10444ED8B}"/>
                  </a:ext>
                </a:extLst>
              </p:cNvPr>
              <p:cNvSpPr/>
              <p:nvPr/>
            </p:nvSpPr>
            <p:spPr>
              <a:xfrm>
                <a:off x="495300" y="5952972"/>
                <a:ext cx="8915400" cy="147080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There are a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clear set of pathways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in place for areas identified in the first twelve months as priority areas.</a:t>
                </a:r>
                <a:endParaRPr lang="en-GB" sz="1400" dirty="0">
                  <a:solidFill>
                    <a:schemeClr val="tx2"/>
                  </a:solidFill>
                </a:endParaRP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Feedback shows that the right agencies are contributing in the right way and at the right time to the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EHC assessment, planning and review process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</a:t>
                </a:r>
                <a:endParaRPr lang="en-GB" sz="1400" dirty="0">
                  <a:solidFill>
                    <a:schemeClr val="tx2"/>
                  </a:solidFill>
                </a:endParaRP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Evaluation evidence shows that newly designed, jointly-commissioning services and pathways are delivering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better outcomes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and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more timely support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 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842CDAE-BDE9-4CB6-A513-C06B7A6353D3}"/>
                </a:ext>
              </a:extLst>
            </p:cNvPr>
            <p:cNvGrpSpPr/>
            <p:nvPr/>
          </p:nvGrpSpPr>
          <p:grpSpPr>
            <a:xfrm>
              <a:off x="242366" y="1432038"/>
              <a:ext cx="1096104" cy="5154292"/>
              <a:chOff x="495300" y="1464884"/>
              <a:chExt cx="8915400" cy="5958891"/>
            </a:xfrm>
            <a:solidFill>
              <a:schemeClr val="accent1"/>
            </a:solidFill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02688F03-FC74-4659-BB5B-14167B1F38E7}"/>
                  </a:ext>
                </a:extLst>
              </p:cNvPr>
              <p:cNvSpPr/>
              <p:nvPr/>
            </p:nvSpPr>
            <p:spPr>
              <a:xfrm>
                <a:off x="495300" y="1464884"/>
                <a:ext cx="8915400" cy="1444501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Findings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53692DC0-375F-4945-89E6-5DEAD7B7E09C}"/>
                  </a:ext>
                </a:extLst>
              </p:cNvPr>
              <p:cNvSpPr/>
              <p:nvPr/>
            </p:nvSpPr>
            <p:spPr>
              <a:xfrm>
                <a:off x="495300" y="2909386"/>
                <a:ext cx="8915400" cy="128991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Recs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CD9A9429-8AED-482D-AE5C-DE16E72DA68C}"/>
                  </a:ext>
                </a:extLst>
              </p:cNvPr>
              <p:cNvSpPr/>
              <p:nvPr/>
            </p:nvSpPr>
            <p:spPr>
              <a:xfrm>
                <a:off x="495300" y="4199301"/>
                <a:ext cx="8915400" cy="1753671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Actions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28FB8975-D55C-402F-A6DF-EA99288A2D37}"/>
                  </a:ext>
                </a:extLst>
              </p:cNvPr>
              <p:cNvSpPr/>
              <p:nvPr/>
            </p:nvSpPr>
            <p:spPr>
              <a:xfrm>
                <a:off x="495300" y="5952972"/>
                <a:ext cx="8915400" cy="147080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Outcomes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40493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906000" cy="1584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07576" y="6462713"/>
            <a:ext cx="2311400" cy="392112"/>
          </a:xfrm>
        </p:spPr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7" name="Pentagon 6"/>
          <p:cNvSpPr/>
          <p:nvPr/>
        </p:nvSpPr>
        <p:spPr>
          <a:xfrm>
            <a:off x="104104" y="115910"/>
            <a:ext cx="9697792" cy="373487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u="sng" dirty="0">
                <a:solidFill>
                  <a:schemeClr val="tx2"/>
                </a:solidFill>
              </a:rPr>
              <a:t>FINDINGS </a:t>
            </a:r>
            <a:r>
              <a:rPr lang="en-GB" sz="2000" b="1" u="sng">
                <a:solidFill>
                  <a:schemeClr val="tx2"/>
                </a:solidFill>
              </a:rPr>
              <a:t>AND RECOMMENDATIONS</a:t>
            </a:r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29" name="Left-Right Arrow 28"/>
          <p:cNvSpPr/>
          <p:nvPr/>
        </p:nvSpPr>
        <p:spPr>
          <a:xfrm>
            <a:off x="104104" y="722458"/>
            <a:ext cx="9697792" cy="476519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411EE1C-A3E9-44B5-AD5F-1F56AAED7D80}"/>
              </a:ext>
            </a:extLst>
          </p:cNvPr>
          <p:cNvGrpSpPr/>
          <p:nvPr/>
        </p:nvGrpSpPr>
        <p:grpSpPr>
          <a:xfrm>
            <a:off x="495300" y="593994"/>
            <a:ext cx="8959849" cy="772408"/>
            <a:chOff x="-620860" y="593994"/>
            <a:chExt cx="10076009" cy="772408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B9EEF0DA-991F-4E94-A69D-EE72A0EF7F8D}"/>
                </a:ext>
              </a:extLst>
            </p:cNvPr>
            <p:cNvGrpSpPr/>
            <p:nvPr/>
          </p:nvGrpSpPr>
          <p:grpSpPr>
            <a:xfrm>
              <a:off x="2822712" y="600110"/>
              <a:ext cx="6632437" cy="766292"/>
              <a:chOff x="463640" y="600110"/>
              <a:chExt cx="9325466" cy="76629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463640" y="600110"/>
                <a:ext cx="6904570" cy="766292"/>
                <a:chOff x="321973" y="605307"/>
                <a:chExt cx="6207619" cy="766292"/>
              </a:xfrm>
            </p:grpSpPr>
            <p:sp>
              <p:nvSpPr>
                <p:cNvPr id="31" name="Rounded Rectangle 30"/>
                <p:cNvSpPr/>
                <p:nvPr/>
              </p:nvSpPr>
              <p:spPr>
                <a:xfrm>
                  <a:off x="321973" y="605307"/>
                  <a:ext cx="1854558" cy="766292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bg1"/>
                      </a:solidFill>
                    </a:rPr>
                    <a:t>Identification, assessment &amp; access</a:t>
                  </a:r>
                </a:p>
              </p:txBody>
            </p:sp>
            <p:sp>
              <p:nvSpPr>
                <p:cNvPr id="32" name="Rounded Rectangle 31"/>
                <p:cNvSpPr/>
                <p:nvPr/>
              </p:nvSpPr>
              <p:spPr>
                <a:xfrm>
                  <a:off x="2498504" y="605307"/>
                  <a:ext cx="1854558" cy="766292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2"/>
                      </a:solidFill>
                    </a:rPr>
                    <a:t>Building inclusive capacity</a:t>
                  </a:r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4675034" y="605307"/>
                  <a:ext cx="1854558" cy="766292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2"/>
                      </a:solidFill>
                    </a:rPr>
                    <a:t>Specialist provision</a:t>
                  </a:r>
                </a:p>
              </p:txBody>
            </p:sp>
          </p:grpSp>
          <p:sp>
            <p:nvSpPr>
              <p:cNvPr id="34" name="Rounded Rectangle 32">
                <a:extLst>
                  <a:ext uri="{FF2B5EF4-FFF2-40B4-BE49-F238E27FC236}">
                    <a16:creationId xmlns:a16="http://schemas.microsoft.com/office/drawing/2014/main" id="{208D5C37-5400-4A99-98FD-00FDC1BB0ABC}"/>
                  </a:ext>
                </a:extLst>
              </p:cNvPr>
              <p:cNvSpPr/>
              <p:nvPr/>
            </p:nvSpPr>
            <p:spPr>
              <a:xfrm>
                <a:off x="7726330" y="600110"/>
                <a:ext cx="2062776" cy="7662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 dirty="0">
                    <a:solidFill>
                      <a:schemeClr val="tx2"/>
                    </a:solidFill>
                  </a:rPr>
                  <a:t>Preparation for adulthood</a:t>
                </a:r>
              </a:p>
            </p:txBody>
          </p:sp>
        </p:grpSp>
        <p:sp>
          <p:nvSpPr>
            <p:cNvPr id="20" name="Rounded Rectangle 30">
              <a:extLst>
                <a:ext uri="{FF2B5EF4-FFF2-40B4-BE49-F238E27FC236}">
                  <a16:creationId xmlns:a16="http://schemas.microsoft.com/office/drawing/2014/main" id="{6A6F8C9A-3F23-491D-8C94-80BDC89B8018}"/>
                </a:ext>
              </a:extLst>
            </p:cNvPr>
            <p:cNvSpPr/>
            <p:nvPr/>
          </p:nvSpPr>
          <p:spPr>
            <a:xfrm>
              <a:off x="1100926" y="593994"/>
              <a:ext cx="1467083" cy="7662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tx2"/>
                  </a:solidFill>
                </a:rPr>
                <a:t>EHC partnership working</a:t>
              </a:r>
            </a:p>
          </p:txBody>
        </p:sp>
        <p:sp>
          <p:nvSpPr>
            <p:cNvPr id="21" name="Rounded Rectangle 30">
              <a:extLst>
                <a:ext uri="{FF2B5EF4-FFF2-40B4-BE49-F238E27FC236}">
                  <a16:creationId xmlns:a16="http://schemas.microsoft.com/office/drawing/2014/main" id="{5FB090E1-BD74-4411-8D9D-361D5A143B6A}"/>
                </a:ext>
              </a:extLst>
            </p:cNvPr>
            <p:cNvSpPr/>
            <p:nvPr/>
          </p:nvSpPr>
          <p:spPr>
            <a:xfrm>
              <a:off x="-620860" y="593994"/>
              <a:ext cx="1467083" cy="7662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tx2"/>
                  </a:solidFill>
                </a:rPr>
                <a:t>Co-production with families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B0338EE-DDBC-4F43-A1E8-28611394AFE0}"/>
              </a:ext>
            </a:extLst>
          </p:cNvPr>
          <p:cNvGrpSpPr/>
          <p:nvPr/>
        </p:nvGrpSpPr>
        <p:grpSpPr>
          <a:xfrm>
            <a:off x="242366" y="1432038"/>
            <a:ext cx="9559530" cy="4997829"/>
            <a:chOff x="242366" y="1432038"/>
            <a:chExt cx="9559530" cy="4997829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D4E6CC88-F99D-4CA8-AE24-94424076E641}"/>
                </a:ext>
              </a:extLst>
            </p:cNvPr>
            <p:cNvGrpSpPr/>
            <p:nvPr/>
          </p:nvGrpSpPr>
          <p:grpSpPr>
            <a:xfrm>
              <a:off x="1338470" y="1432038"/>
              <a:ext cx="8463426" cy="4997829"/>
              <a:chOff x="495300" y="1464884"/>
              <a:chExt cx="8915400" cy="5778004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31884D3-41B2-4018-ACA1-3AF5239674A0}"/>
                  </a:ext>
                </a:extLst>
              </p:cNvPr>
              <p:cNvSpPr/>
              <p:nvPr/>
            </p:nvSpPr>
            <p:spPr>
              <a:xfrm>
                <a:off x="495300" y="1464884"/>
                <a:ext cx="8915400" cy="144450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u="sng" dirty="0">
                    <a:solidFill>
                      <a:schemeClr val="tx2"/>
                    </a:solidFill>
                  </a:rPr>
                  <a:t>Information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– it depends on whether you know what you are looking for; need for strategic overview.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u="sng" dirty="0">
                    <a:solidFill>
                      <a:schemeClr val="tx2"/>
                    </a:solidFill>
                  </a:rPr>
                  <a:t>Access to support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– strong concerns about processes for accessing support – feels overly adversarial, focused on gatekeeping – particularly GRIP.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u="sng" dirty="0">
                    <a:solidFill>
                      <a:schemeClr val="tx2"/>
                    </a:solidFill>
                  </a:rPr>
                  <a:t>Assessment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– concerns about the quality of assessment, specificity of plans and outcomes, meaningfulness of engagements with families, annual reviews, contributions from agencies, capacity.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FB8D4D3-3BA7-4094-88DB-A45789AC96F2}"/>
                  </a:ext>
                </a:extLst>
              </p:cNvPr>
              <p:cNvSpPr/>
              <p:nvPr/>
            </p:nvSpPr>
            <p:spPr>
              <a:xfrm>
                <a:off x="495300" y="2909385"/>
                <a:ext cx="8915400" cy="162030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Update and refine the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local offer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to provide a clear overview, introduction and practical tool for parents, providers and professionals.</a:t>
                </a:r>
              </a:p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Address the concerns raised about the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day-to-day operation of GRIP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so that it delivers swift, pupil-centred high needs support for schools consistently effectively.</a:t>
                </a:r>
              </a:p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Refine core processes related to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EHC assessments and plans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to address concerns about consistency, quality and specificity of outcomes.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9F3C775-982F-4576-A307-E5C021BAC8E9}"/>
                  </a:ext>
                </a:extLst>
              </p:cNvPr>
              <p:cNvSpPr/>
              <p:nvPr/>
            </p:nvSpPr>
            <p:spPr>
              <a:xfrm>
                <a:off x="495300" y="4529687"/>
                <a:ext cx="8915400" cy="148247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continue to refine and improve the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local offer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ensure that we have the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right operating model, processes and capacity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within our SEN services.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relaunch an updated and improved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GRIP process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revisit how we arrange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top-up funding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strengthen the way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data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on the local SEND system are captured and collated.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13D4659-91A9-4E2B-B56B-89A25C180FC0}"/>
                  </a:ext>
                </a:extLst>
              </p:cNvPr>
              <p:cNvSpPr/>
              <p:nvPr/>
            </p:nvSpPr>
            <p:spPr>
              <a:xfrm>
                <a:off x="495300" y="6012161"/>
                <a:ext cx="8915400" cy="123072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The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local offer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provides a clear introduction, a strategic overview of and accessible navigable tool.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u="sng" dirty="0">
                    <a:solidFill>
                      <a:schemeClr val="tx2"/>
                    </a:solidFill>
                  </a:rPr>
                  <a:t>Local SEN services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provide effective and timely assessments, plans and reviews.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u="sng" dirty="0">
                    <a:solidFill>
                      <a:schemeClr val="tx2"/>
                    </a:solidFill>
                  </a:rPr>
                  <a:t>EHCPs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and plans relating to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GRIP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and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EYIF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support are of a consistently high quality.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Providers and parents consider that the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GRIP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and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EHC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processes are timely, fair and transparent.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AC1DADD-9682-4C70-8851-B26DE8E49569}"/>
                </a:ext>
              </a:extLst>
            </p:cNvPr>
            <p:cNvGrpSpPr/>
            <p:nvPr/>
          </p:nvGrpSpPr>
          <p:grpSpPr>
            <a:xfrm>
              <a:off x="242366" y="1432038"/>
              <a:ext cx="1096104" cy="4997829"/>
              <a:chOff x="495300" y="1464884"/>
              <a:chExt cx="8915400" cy="5778004"/>
            </a:xfrm>
            <a:solidFill>
              <a:schemeClr val="accent1"/>
            </a:solidFill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4EA34ED-04DE-4D15-8E47-7AECDBC8D20F}"/>
                  </a:ext>
                </a:extLst>
              </p:cNvPr>
              <p:cNvSpPr/>
              <p:nvPr/>
            </p:nvSpPr>
            <p:spPr>
              <a:xfrm>
                <a:off x="495300" y="1464884"/>
                <a:ext cx="8915400" cy="1444501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Findings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382625CC-61B1-45C4-BE1A-EDD3B4F26B9B}"/>
                  </a:ext>
                </a:extLst>
              </p:cNvPr>
              <p:cNvSpPr/>
              <p:nvPr/>
            </p:nvSpPr>
            <p:spPr>
              <a:xfrm>
                <a:off x="495300" y="2909385"/>
                <a:ext cx="8915400" cy="162030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Recs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9365FED1-3418-4803-A3EB-ED294E283706}"/>
                  </a:ext>
                </a:extLst>
              </p:cNvPr>
              <p:cNvSpPr/>
              <p:nvPr/>
            </p:nvSpPr>
            <p:spPr>
              <a:xfrm>
                <a:off x="495300" y="4529687"/>
                <a:ext cx="8915400" cy="1482474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Actions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84712F52-F988-4CCC-855E-B722A83B0A28}"/>
                  </a:ext>
                </a:extLst>
              </p:cNvPr>
              <p:cNvSpPr/>
              <p:nvPr/>
            </p:nvSpPr>
            <p:spPr>
              <a:xfrm>
                <a:off x="495300" y="6012161"/>
                <a:ext cx="8915400" cy="123072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Outcomes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07758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906000" cy="1584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7" name="Pentagon 6"/>
          <p:cNvSpPr/>
          <p:nvPr/>
        </p:nvSpPr>
        <p:spPr>
          <a:xfrm>
            <a:off x="104104" y="115910"/>
            <a:ext cx="9697792" cy="373487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u="sng" dirty="0">
                <a:solidFill>
                  <a:schemeClr val="tx2"/>
                </a:solidFill>
              </a:rPr>
              <a:t>FINDINGS AND RECOMMENDATIONS</a:t>
            </a:r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29" name="Left-Right Arrow 28"/>
          <p:cNvSpPr/>
          <p:nvPr/>
        </p:nvSpPr>
        <p:spPr>
          <a:xfrm>
            <a:off x="104104" y="722458"/>
            <a:ext cx="9697792" cy="476519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411EE1C-A3E9-44B5-AD5F-1F56AAED7D80}"/>
              </a:ext>
            </a:extLst>
          </p:cNvPr>
          <p:cNvGrpSpPr/>
          <p:nvPr/>
        </p:nvGrpSpPr>
        <p:grpSpPr>
          <a:xfrm>
            <a:off x="495300" y="593994"/>
            <a:ext cx="8959849" cy="772408"/>
            <a:chOff x="-620860" y="593994"/>
            <a:chExt cx="10076009" cy="772408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B9EEF0DA-991F-4E94-A69D-EE72A0EF7F8D}"/>
                </a:ext>
              </a:extLst>
            </p:cNvPr>
            <p:cNvGrpSpPr/>
            <p:nvPr/>
          </p:nvGrpSpPr>
          <p:grpSpPr>
            <a:xfrm>
              <a:off x="2822712" y="600110"/>
              <a:ext cx="6632437" cy="766292"/>
              <a:chOff x="463640" y="600110"/>
              <a:chExt cx="9325466" cy="76629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463640" y="600110"/>
                <a:ext cx="6904570" cy="766292"/>
                <a:chOff x="321973" y="605307"/>
                <a:chExt cx="6207619" cy="766292"/>
              </a:xfrm>
            </p:grpSpPr>
            <p:sp>
              <p:nvSpPr>
                <p:cNvPr id="31" name="Rounded Rectangle 30"/>
                <p:cNvSpPr/>
                <p:nvPr/>
              </p:nvSpPr>
              <p:spPr>
                <a:xfrm>
                  <a:off x="321973" y="605307"/>
                  <a:ext cx="1854558" cy="766292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2"/>
                      </a:solidFill>
                    </a:rPr>
                    <a:t>Identification, assessment &amp; access</a:t>
                  </a:r>
                </a:p>
              </p:txBody>
            </p:sp>
            <p:sp>
              <p:nvSpPr>
                <p:cNvPr id="32" name="Rounded Rectangle 31"/>
                <p:cNvSpPr/>
                <p:nvPr/>
              </p:nvSpPr>
              <p:spPr>
                <a:xfrm>
                  <a:off x="2498504" y="605307"/>
                  <a:ext cx="1854558" cy="766292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bg1"/>
                      </a:solidFill>
                    </a:rPr>
                    <a:t>Building inclusive capacity</a:t>
                  </a:r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4675034" y="605307"/>
                  <a:ext cx="1854558" cy="766292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2"/>
                      </a:solidFill>
                    </a:rPr>
                    <a:t>Specialist provision</a:t>
                  </a:r>
                </a:p>
              </p:txBody>
            </p:sp>
          </p:grpSp>
          <p:sp>
            <p:nvSpPr>
              <p:cNvPr id="34" name="Rounded Rectangle 32">
                <a:extLst>
                  <a:ext uri="{FF2B5EF4-FFF2-40B4-BE49-F238E27FC236}">
                    <a16:creationId xmlns:a16="http://schemas.microsoft.com/office/drawing/2014/main" id="{208D5C37-5400-4A99-98FD-00FDC1BB0ABC}"/>
                  </a:ext>
                </a:extLst>
              </p:cNvPr>
              <p:cNvSpPr/>
              <p:nvPr/>
            </p:nvSpPr>
            <p:spPr>
              <a:xfrm>
                <a:off x="7726330" y="600110"/>
                <a:ext cx="2062776" cy="7662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 dirty="0">
                    <a:solidFill>
                      <a:schemeClr val="tx2"/>
                    </a:solidFill>
                  </a:rPr>
                  <a:t>Preparation for adulthood</a:t>
                </a:r>
              </a:p>
            </p:txBody>
          </p:sp>
        </p:grpSp>
        <p:sp>
          <p:nvSpPr>
            <p:cNvPr id="20" name="Rounded Rectangle 30">
              <a:extLst>
                <a:ext uri="{FF2B5EF4-FFF2-40B4-BE49-F238E27FC236}">
                  <a16:creationId xmlns:a16="http://schemas.microsoft.com/office/drawing/2014/main" id="{6A6F8C9A-3F23-491D-8C94-80BDC89B8018}"/>
                </a:ext>
              </a:extLst>
            </p:cNvPr>
            <p:cNvSpPr/>
            <p:nvPr/>
          </p:nvSpPr>
          <p:spPr>
            <a:xfrm>
              <a:off x="1100926" y="593994"/>
              <a:ext cx="1467083" cy="7662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tx2"/>
                  </a:solidFill>
                </a:rPr>
                <a:t>EHC partnership working</a:t>
              </a:r>
            </a:p>
          </p:txBody>
        </p:sp>
        <p:sp>
          <p:nvSpPr>
            <p:cNvPr id="21" name="Rounded Rectangle 30">
              <a:extLst>
                <a:ext uri="{FF2B5EF4-FFF2-40B4-BE49-F238E27FC236}">
                  <a16:creationId xmlns:a16="http://schemas.microsoft.com/office/drawing/2014/main" id="{5FB090E1-BD74-4411-8D9D-361D5A143B6A}"/>
                </a:ext>
              </a:extLst>
            </p:cNvPr>
            <p:cNvSpPr/>
            <p:nvPr/>
          </p:nvSpPr>
          <p:spPr>
            <a:xfrm>
              <a:off x="-620860" y="593994"/>
              <a:ext cx="1467083" cy="7662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tx2"/>
                  </a:solidFill>
                </a:rPr>
                <a:t>Co-production with families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94755CD-1C51-40D6-8479-27F238B90633}"/>
              </a:ext>
            </a:extLst>
          </p:cNvPr>
          <p:cNvGrpSpPr/>
          <p:nvPr/>
        </p:nvGrpSpPr>
        <p:grpSpPr>
          <a:xfrm>
            <a:off x="242366" y="1432038"/>
            <a:ext cx="9559530" cy="4452366"/>
            <a:chOff x="242366" y="1432038"/>
            <a:chExt cx="9559530" cy="4452366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9382E1F-5753-43E9-BDDB-E46AE7001849}"/>
                </a:ext>
              </a:extLst>
            </p:cNvPr>
            <p:cNvGrpSpPr/>
            <p:nvPr/>
          </p:nvGrpSpPr>
          <p:grpSpPr>
            <a:xfrm>
              <a:off x="1338470" y="1432038"/>
              <a:ext cx="8463426" cy="4452366"/>
              <a:chOff x="495300" y="1464884"/>
              <a:chExt cx="8915400" cy="5147393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1B947C8-7B63-4EE3-A3A5-76172728C8B3}"/>
                  </a:ext>
                </a:extLst>
              </p:cNvPr>
              <p:cNvSpPr/>
              <p:nvPr/>
            </p:nvSpPr>
            <p:spPr>
              <a:xfrm>
                <a:off x="495300" y="1464884"/>
                <a:ext cx="8915400" cy="126636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Derbyshire has some of the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hallmarks of an inclusive local system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This is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not consistent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across the county, and inclusion across Derbyshire is coming under pressure.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Derbyshire has a broad and comprehensive offer of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targeted inclusion support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, which is highly regarded. There were concerns about variable quality, duplication and the lack of a consistent, joined-up offer.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CEEB9C1-5048-4E00-8A46-D9D4CF944E40}"/>
                  </a:ext>
                </a:extLst>
              </p:cNvPr>
              <p:cNvSpPr/>
              <p:nvPr/>
            </p:nvSpPr>
            <p:spPr>
              <a:xfrm>
                <a:off x="495300" y="2731250"/>
                <a:ext cx="8915400" cy="104232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Continue to develop, support and strengthen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inclusive capacity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in mainstream education settings</a:t>
                </a:r>
                <a:r>
                  <a:rPr lang="en-GB" sz="1400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u="sng" dirty="0">
                    <a:solidFill>
                      <a:schemeClr val="tx2"/>
                    </a:solidFill>
                  </a:rPr>
                  <a:t>Refocus the offer of targeted services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in a more holistic, strategic way so that they provide a coherent, consistent and responsive offer across the county.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CE3135B8-CFA0-4FFB-90A7-1A6EA7B6A5D3}"/>
                  </a:ext>
                </a:extLst>
              </p:cNvPr>
              <p:cNvSpPr/>
              <p:nvPr/>
            </p:nvSpPr>
            <p:spPr>
              <a:xfrm>
                <a:off x="495300" y="3773577"/>
                <a:ext cx="8915400" cy="179637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co-produce a set of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clear expectations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about what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good mainstream inclusion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should look like in all schools across Derbyshire and we will shape an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offer of training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for SENCOs / SEN leads and for whole-school improvement with a focus on inclusion. 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re-establish and re-launch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SENCO networks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on a non-traded basis.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work with SENCOs and others to define a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core offer of targeted support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and mechanism for requesting support.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2A4223BA-8D26-4626-BE8C-11412B0A55AC}"/>
                  </a:ext>
                </a:extLst>
              </p:cNvPr>
              <p:cNvSpPr/>
              <p:nvPr/>
            </p:nvSpPr>
            <p:spPr>
              <a:xfrm>
                <a:off x="495300" y="5569952"/>
                <a:ext cx="8915400" cy="10423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Derbyshire continues to be an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inclusive local education system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The Derbyshire offer of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targeted inclusion support services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is achieving its strategic aims. 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Pupils with SEND in Derbyshire make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good progress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and achieve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good development outcomes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 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E2ECDEBE-62D2-4D43-A68B-BE9CAFEF2C42}"/>
                </a:ext>
              </a:extLst>
            </p:cNvPr>
            <p:cNvGrpSpPr/>
            <p:nvPr/>
          </p:nvGrpSpPr>
          <p:grpSpPr>
            <a:xfrm>
              <a:off x="242366" y="1432038"/>
              <a:ext cx="1096104" cy="4452366"/>
              <a:chOff x="495300" y="1464884"/>
              <a:chExt cx="8915400" cy="5147393"/>
            </a:xfrm>
            <a:solidFill>
              <a:schemeClr val="accent1"/>
            </a:solidFill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95F2A100-3D98-4D0D-89E1-F366F030AF84}"/>
                  </a:ext>
                </a:extLst>
              </p:cNvPr>
              <p:cNvSpPr/>
              <p:nvPr/>
            </p:nvSpPr>
            <p:spPr>
              <a:xfrm>
                <a:off x="495300" y="1464884"/>
                <a:ext cx="8915400" cy="126636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Findings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DDD955CB-ADAD-4EA5-9C0D-3E7E67FB75DD}"/>
                  </a:ext>
                </a:extLst>
              </p:cNvPr>
              <p:cNvSpPr/>
              <p:nvPr/>
            </p:nvSpPr>
            <p:spPr>
              <a:xfrm>
                <a:off x="495300" y="2731250"/>
                <a:ext cx="8915400" cy="104232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Recs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0808AA84-4087-43D0-B154-8C9AB763C585}"/>
                  </a:ext>
                </a:extLst>
              </p:cNvPr>
              <p:cNvSpPr/>
              <p:nvPr/>
            </p:nvSpPr>
            <p:spPr>
              <a:xfrm>
                <a:off x="495300" y="3773577"/>
                <a:ext cx="8915400" cy="1796372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Actions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45281902-68BD-4117-B4CA-026DD0A520CE}"/>
                  </a:ext>
                </a:extLst>
              </p:cNvPr>
              <p:cNvSpPr/>
              <p:nvPr/>
            </p:nvSpPr>
            <p:spPr>
              <a:xfrm>
                <a:off x="495300" y="5569952"/>
                <a:ext cx="8915400" cy="1042325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Outcomes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7181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906000" cy="1584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07574" y="6462713"/>
            <a:ext cx="2311400" cy="392112"/>
          </a:xfrm>
        </p:spPr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7" name="Pentagon 6"/>
          <p:cNvSpPr/>
          <p:nvPr/>
        </p:nvSpPr>
        <p:spPr>
          <a:xfrm>
            <a:off x="104104" y="115910"/>
            <a:ext cx="9697792" cy="373487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u="sng" dirty="0">
                <a:solidFill>
                  <a:schemeClr val="tx2"/>
                </a:solidFill>
              </a:rPr>
              <a:t>FINDINGS AND RECOMMENDATIONS</a:t>
            </a:r>
            <a:endParaRPr lang="en-GB" sz="2000" b="1" dirty="0">
              <a:solidFill>
                <a:schemeClr val="tx2"/>
              </a:solidFill>
            </a:endParaRPr>
          </a:p>
        </p:txBody>
      </p:sp>
      <p:sp>
        <p:nvSpPr>
          <p:cNvPr id="29" name="Left-Right Arrow 28"/>
          <p:cNvSpPr/>
          <p:nvPr/>
        </p:nvSpPr>
        <p:spPr>
          <a:xfrm>
            <a:off x="104104" y="722458"/>
            <a:ext cx="9697792" cy="476519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411EE1C-A3E9-44B5-AD5F-1F56AAED7D80}"/>
              </a:ext>
            </a:extLst>
          </p:cNvPr>
          <p:cNvGrpSpPr/>
          <p:nvPr/>
        </p:nvGrpSpPr>
        <p:grpSpPr>
          <a:xfrm>
            <a:off x="495300" y="593994"/>
            <a:ext cx="8959849" cy="772408"/>
            <a:chOff x="-620860" y="593994"/>
            <a:chExt cx="10076009" cy="772408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B9EEF0DA-991F-4E94-A69D-EE72A0EF7F8D}"/>
                </a:ext>
              </a:extLst>
            </p:cNvPr>
            <p:cNvGrpSpPr/>
            <p:nvPr/>
          </p:nvGrpSpPr>
          <p:grpSpPr>
            <a:xfrm>
              <a:off x="2822712" y="600110"/>
              <a:ext cx="6632437" cy="766292"/>
              <a:chOff x="463640" y="600110"/>
              <a:chExt cx="9325466" cy="766292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463640" y="600110"/>
                <a:ext cx="6904570" cy="766292"/>
                <a:chOff x="321973" y="605307"/>
                <a:chExt cx="6207619" cy="766292"/>
              </a:xfrm>
            </p:grpSpPr>
            <p:sp>
              <p:nvSpPr>
                <p:cNvPr id="31" name="Rounded Rectangle 30"/>
                <p:cNvSpPr/>
                <p:nvPr/>
              </p:nvSpPr>
              <p:spPr>
                <a:xfrm>
                  <a:off x="321973" y="605307"/>
                  <a:ext cx="1854558" cy="766292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2"/>
                      </a:solidFill>
                    </a:rPr>
                    <a:t>Identification, assessment &amp; access</a:t>
                  </a:r>
                </a:p>
              </p:txBody>
            </p:sp>
            <p:sp>
              <p:nvSpPr>
                <p:cNvPr id="32" name="Rounded Rectangle 31"/>
                <p:cNvSpPr/>
                <p:nvPr/>
              </p:nvSpPr>
              <p:spPr>
                <a:xfrm>
                  <a:off x="2498504" y="605307"/>
                  <a:ext cx="1854558" cy="766292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2"/>
                      </a:solidFill>
                    </a:rPr>
                    <a:t>Building inclusive capacity</a:t>
                  </a:r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4675034" y="605307"/>
                  <a:ext cx="1854558" cy="766292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bg1"/>
                      </a:solidFill>
                    </a:rPr>
                    <a:t>Specialist provision</a:t>
                  </a:r>
                </a:p>
              </p:txBody>
            </p:sp>
          </p:grpSp>
          <p:sp>
            <p:nvSpPr>
              <p:cNvPr id="34" name="Rounded Rectangle 32">
                <a:extLst>
                  <a:ext uri="{FF2B5EF4-FFF2-40B4-BE49-F238E27FC236}">
                    <a16:creationId xmlns:a16="http://schemas.microsoft.com/office/drawing/2014/main" id="{208D5C37-5400-4A99-98FD-00FDC1BB0ABC}"/>
                  </a:ext>
                </a:extLst>
              </p:cNvPr>
              <p:cNvSpPr/>
              <p:nvPr/>
            </p:nvSpPr>
            <p:spPr>
              <a:xfrm>
                <a:off x="7726330" y="600110"/>
                <a:ext cx="2062776" cy="76629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 dirty="0">
                    <a:solidFill>
                      <a:schemeClr val="tx2"/>
                    </a:solidFill>
                  </a:rPr>
                  <a:t>Preparation for adulthood</a:t>
                </a:r>
              </a:p>
            </p:txBody>
          </p:sp>
        </p:grpSp>
        <p:sp>
          <p:nvSpPr>
            <p:cNvPr id="20" name="Rounded Rectangle 30">
              <a:extLst>
                <a:ext uri="{FF2B5EF4-FFF2-40B4-BE49-F238E27FC236}">
                  <a16:creationId xmlns:a16="http://schemas.microsoft.com/office/drawing/2014/main" id="{6A6F8C9A-3F23-491D-8C94-80BDC89B8018}"/>
                </a:ext>
              </a:extLst>
            </p:cNvPr>
            <p:cNvSpPr/>
            <p:nvPr/>
          </p:nvSpPr>
          <p:spPr>
            <a:xfrm>
              <a:off x="1100926" y="593994"/>
              <a:ext cx="1467083" cy="7662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tx2"/>
                  </a:solidFill>
                </a:rPr>
                <a:t>EHC partnership working</a:t>
              </a:r>
            </a:p>
          </p:txBody>
        </p:sp>
        <p:sp>
          <p:nvSpPr>
            <p:cNvPr id="21" name="Rounded Rectangle 30">
              <a:extLst>
                <a:ext uri="{FF2B5EF4-FFF2-40B4-BE49-F238E27FC236}">
                  <a16:creationId xmlns:a16="http://schemas.microsoft.com/office/drawing/2014/main" id="{5FB090E1-BD74-4411-8D9D-361D5A143B6A}"/>
                </a:ext>
              </a:extLst>
            </p:cNvPr>
            <p:cNvSpPr/>
            <p:nvPr/>
          </p:nvSpPr>
          <p:spPr>
            <a:xfrm>
              <a:off x="-620860" y="593994"/>
              <a:ext cx="1467083" cy="7662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tx2"/>
                  </a:solidFill>
                </a:rPr>
                <a:t>Co-production with families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D8D5310-BD79-42BF-A043-1DE93C8E32FE}"/>
              </a:ext>
            </a:extLst>
          </p:cNvPr>
          <p:cNvGrpSpPr/>
          <p:nvPr/>
        </p:nvGrpSpPr>
        <p:grpSpPr>
          <a:xfrm>
            <a:off x="242366" y="1432038"/>
            <a:ext cx="9559530" cy="5180795"/>
            <a:chOff x="242366" y="1432038"/>
            <a:chExt cx="9559530" cy="5180795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D28BD29A-746D-4018-8998-B20004976A11}"/>
                </a:ext>
              </a:extLst>
            </p:cNvPr>
            <p:cNvGrpSpPr/>
            <p:nvPr/>
          </p:nvGrpSpPr>
          <p:grpSpPr>
            <a:xfrm>
              <a:off x="1338470" y="1432038"/>
              <a:ext cx="8463426" cy="5180795"/>
              <a:chOff x="495300" y="1464884"/>
              <a:chExt cx="8915400" cy="5989532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DBE2B385-73E2-4B73-93EE-91C833634905}"/>
                  </a:ext>
                </a:extLst>
              </p:cNvPr>
              <p:cNvSpPr/>
              <p:nvPr/>
            </p:nvSpPr>
            <p:spPr>
              <a:xfrm>
                <a:off x="495300" y="1464884"/>
                <a:ext cx="8915400" cy="144450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u="sng" dirty="0">
                    <a:solidFill>
                      <a:schemeClr val="tx2"/>
                    </a:solidFill>
                  </a:rPr>
                  <a:t>ERS 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– key role, but opportunity to redefine the “core ERS offer”. Ensure ERS role is clearly understood.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u="sng" dirty="0">
                    <a:solidFill>
                      <a:schemeClr val="tx2"/>
                    </a:solidFill>
                  </a:rPr>
                  <a:t>Special schools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– opportunity to revisit and redefine the “core special school offer”, enable special schools to be part of strategic planning and complex needs placement decisions. Strengthen core processes.</a:t>
                </a:r>
              </a:p>
              <a:p>
                <a:pPr marL="342900" indent="-342900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b="1" u="sng" dirty="0">
                    <a:solidFill>
                      <a:schemeClr val="tx2"/>
                    </a:solidFill>
                  </a:rPr>
                  <a:t>AP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– need to redefine the pathway of support for pupils at risk of exclusion / requiring AP, and foster school responsibility for pupils placed in AP in light of the Timpson Review recommendations.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AE7B368-D4AB-40FB-99EA-FACF6F792B07}"/>
                  </a:ext>
                </a:extLst>
              </p:cNvPr>
              <p:cNvSpPr/>
              <p:nvPr/>
            </p:nvSpPr>
            <p:spPr>
              <a:xfrm>
                <a:off x="495300" y="2909385"/>
                <a:ext cx="8915400" cy="144450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Rearticulate a clear offer of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ERS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support based on current and future needs that is equitable across localities and consistent across phases.</a:t>
                </a:r>
              </a:p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Rearticulate the offer of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special school provision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, ensure the offer and core processes are informed by current and future needs.</a:t>
                </a:r>
              </a:p>
              <a:p>
                <a:pPr marL="342900" indent="-342900">
                  <a:spcAft>
                    <a:spcPts val="300"/>
                  </a:spcAft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Work with school and AP leaders to develop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responsibility-based models of inclusion support and AP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F6B3412-6721-4E9E-93C9-6A2B822AB072}"/>
                  </a:ext>
                </a:extLst>
              </p:cNvPr>
              <p:cNvSpPr/>
              <p:nvPr/>
            </p:nvSpPr>
            <p:spPr>
              <a:xfrm>
                <a:off x="495300" y="4353885"/>
                <a:ext cx="8915400" cy="193614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Using projections data and intelligence, we will map out and define the core principles of the offer of the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specialist provision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that should be accessible in each locality across Derbyshire.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develop a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collaborative process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for considering potential out-of-area placements and developing bespoke, local alternatives.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work with special schools to develop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new funding and admissions processes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We will work with school leaders in localities to develop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new, responsibility-based models of decision-making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, responsibility and funding for pupils placed in AP to ensure a rich and effective offer.</a:t>
                </a:r>
                <a:endParaRPr lang="en-GB" sz="14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22C87D7A-67AC-48B4-B5D7-65452A24DB8B}"/>
                  </a:ext>
                </a:extLst>
              </p:cNvPr>
              <p:cNvSpPr/>
              <p:nvPr/>
            </p:nvSpPr>
            <p:spPr>
              <a:xfrm>
                <a:off x="495300" y="6290030"/>
                <a:ext cx="8915400" cy="116438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Derbyshire continues to be an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inclusive local education system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</a:t>
                </a:r>
                <a:endParaRPr lang="en-GB" sz="1400" dirty="0">
                  <a:solidFill>
                    <a:schemeClr val="tx2"/>
                  </a:solidFill>
                </a:endParaRP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There is a reduction in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out-of-county placements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and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transport costs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. 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There is an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equitable offer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of specialist provision by locality in place.</a:t>
                </a:r>
              </a:p>
              <a:p>
                <a:pPr marL="342900" indent="-342900">
                  <a:spcAft>
                    <a:spcPts val="300"/>
                  </a:spcAft>
                  <a:buFont typeface="+mj-lt"/>
                  <a:buAutoNum type="arabicPeriod"/>
                </a:pPr>
                <a:r>
                  <a:rPr lang="en-GB" sz="1400" b="1" dirty="0">
                    <a:solidFill>
                      <a:schemeClr val="tx2"/>
                    </a:solidFill>
                  </a:rPr>
                  <a:t>There is a </a:t>
                </a:r>
                <a:r>
                  <a:rPr lang="en-GB" sz="1400" b="1" u="sng" dirty="0">
                    <a:solidFill>
                      <a:schemeClr val="tx2"/>
                    </a:solidFill>
                  </a:rPr>
                  <a:t>reduction in exclusions</a:t>
                </a:r>
                <a:r>
                  <a:rPr lang="en-GB" sz="1400" b="1" dirty="0">
                    <a:solidFill>
                      <a:schemeClr val="tx2"/>
                    </a:solidFill>
                  </a:rPr>
                  <a:t> and indicators that children are exiting mainstream ed. inappropriately.</a:t>
                </a: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CC221347-D584-42B5-9DF6-E2665016D6CD}"/>
                </a:ext>
              </a:extLst>
            </p:cNvPr>
            <p:cNvGrpSpPr/>
            <p:nvPr/>
          </p:nvGrpSpPr>
          <p:grpSpPr>
            <a:xfrm>
              <a:off x="242366" y="1432038"/>
              <a:ext cx="1096104" cy="5180795"/>
              <a:chOff x="495300" y="1464884"/>
              <a:chExt cx="8915400" cy="5989532"/>
            </a:xfrm>
            <a:solidFill>
              <a:schemeClr val="accent1"/>
            </a:solidFill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1644FAD9-EFA8-46E7-9AA5-6ADFFB79217A}"/>
                  </a:ext>
                </a:extLst>
              </p:cNvPr>
              <p:cNvSpPr/>
              <p:nvPr/>
            </p:nvSpPr>
            <p:spPr>
              <a:xfrm>
                <a:off x="495300" y="1464884"/>
                <a:ext cx="8915400" cy="1444501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Findings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03288ABF-AEFE-48BD-9797-193C01C51C2C}"/>
                  </a:ext>
                </a:extLst>
              </p:cNvPr>
              <p:cNvSpPr/>
              <p:nvPr/>
            </p:nvSpPr>
            <p:spPr>
              <a:xfrm>
                <a:off x="495300" y="2909385"/>
                <a:ext cx="8915400" cy="1444501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Recs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EB8AB79C-79F8-4946-9FCB-D707529DDBC9}"/>
                  </a:ext>
                </a:extLst>
              </p:cNvPr>
              <p:cNvSpPr/>
              <p:nvPr/>
            </p:nvSpPr>
            <p:spPr>
              <a:xfrm>
                <a:off x="495300" y="4353885"/>
                <a:ext cx="8915400" cy="19361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Actions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89831DE8-1A10-4BBC-BC98-54D76ED20E62}"/>
                  </a:ext>
                </a:extLst>
              </p:cNvPr>
              <p:cNvSpPr/>
              <p:nvPr/>
            </p:nvSpPr>
            <p:spPr>
              <a:xfrm>
                <a:off x="495300" y="6290030"/>
                <a:ext cx="8915400" cy="116438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t"/>
              <a:lstStyle/>
              <a:p>
                <a:pPr>
                  <a:spcAft>
                    <a:spcPts val="600"/>
                  </a:spcAft>
                </a:pPr>
                <a:r>
                  <a:rPr lang="en-GB" sz="1600" b="1" dirty="0">
                    <a:solidFill>
                      <a:schemeClr val="bg1"/>
                    </a:solidFill>
                  </a:rPr>
                  <a:t>Outcomes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08018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27170</TotalTime>
  <Words>1969</Words>
  <Application>Microsoft Office PowerPoint</Application>
  <PresentationFormat>A4 Paper (210x297 mm)</PresentationFormat>
  <Paragraphs>195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Aims of the project</vt:lpstr>
      <vt:lpstr>The approach to the review</vt:lpstr>
      <vt:lpstr>Our six review themes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With many thanks to all those who contributed to the review.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Bryant</dc:creator>
  <cp:lastModifiedBy>Ben Bryant</cp:lastModifiedBy>
  <cp:revision>1741</cp:revision>
  <dcterms:created xsi:type="dcterms:W3CDTF">2008-11-10T14:14:38Z</dcterms:created>
  <dcterms:modified xsi:type="dcterms:W3CDTF">2019-05-31T13:33:20Z</dcterms:modified>
</cp:coreProperties>
</file>