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  <p:sldId id="262" r:id="rId10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705" autoAdjust="0"/>
    <p:restoredTop sz="94660"/>
  </p:normalViewPr>
  <p:slideViewPr>
    <p:cSldViewPr snapToGrid="0">
      <p:cViewPr varScale="1">
        <p:scale>
          <a:sx n="71" d="100"/>
          <a:sy n="71" d="100"/>
        </p:scale>
        <p:origin x="66" y="8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46E914-99AD-40C3-AD54-60AC99F56B6E}" type="datetimeFigureOut">
              <a:rPr lang="en-GB" smtClean="0"/>
              <a:t>02/07/18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3429C4-8804-4AB5-849B-0A1A66D4F3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4426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043953"/>
            <a:ext cx="9144000" cy="146601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pic>
        <p:nvPicPr>
          <p:cNvPr id="7" name="Picture 6" descr="C:\Users\A2701921\Downloads\5.PNG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484" y="578223"/>
            <a:ext cx="10206316" cy="12371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272703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B5F52-C9AF-4FB5-996D-AB716DE45ED7}" type="datetimeFigureOut">
              <a:rPr lang="en-GB" smtClean="0"/>
              <a:t>02/07/18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A1ECF-18B3-4DEC-9F0D-E8B3C6BD0B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7903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B5F52-C9AF-4FB5-996D-AB716DE45ED7}" type="datetimeFigureOut">
              <a:rPr lang="en-GB" smtClean="0"/>
              <a:t>02/07/18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A1ECF-18B3-4DEC-9F0D-E8B3C6BD0B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983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75360"/>
            <a:ext cx="10515600" cy="1325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173505"/>
            <a:ext cx="10515600" cy="30034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9" name="Picture 8" descr="C:\Users\A2701921\Downloads\5.PNG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484" y="338231"/>
            <a:ext cx="10206316" cy="12371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80701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B5F52-C9AF-4FB5-996D-AB716DE45ED7}" type="datetimeFigureOut">
              <a:rPr lang="en-GB" smtClean="0"/>
              <a:t>02/07/18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A1ECF-18B3-4DEC-9F0D-E8B3C6BD0B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3300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B5F52-C9AF-4FB5-996D-AB716DE45ED7}" type="datetimeFigureOut">
              <a:rPr lang="en-GB" smtClean="0"/>
              <a:t>02/07/18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A1ECF-18B3-4DEC-9F0D-E8B3C6BD0B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5545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B5F52-C9AF-4FB5-996D-AB716DE45ED7}" type="datetimeFigureOut">
              <a:rPr lang="en-GB" smtClean="0"/>
              <a:t>02/07/18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A1ECF-18B3-4DEC-9F0D-E8B3C6BD0B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4309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B5F52-C9AF-4FB5-996D-AB716DE45ED7}" type="datetimeFigureOut">
              <a:rPr lang="en-GB" smtClean="0"/>
              <a:t>02/07/18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A1ECF-18B3-4DEC-9F0D-E8B3C6BD0B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168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B5F52-C9AF-4FB5-996D-AB716DE45ED7}" type="datetimeFigureOut">
              <a:rPr lang="en-GB" smtClean="0"/>
              <a:t>02/07/18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A1ECF-18B3-4DEC-9F0D-E8B3C6BD0B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288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B5F52-C9AF-4FB5-996D-AB716DE45ED7}" type="datetimeFigureOut">
              <a:rPr lang="en-GB" smtClean="0"/>
              <a:t>02/07/18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A1ECF-18B3-4DEC-9F0D-E8B3C6BD0B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8984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B5F52-C9AF-4FB5-996D-AB716DE45ED7}" type="datetimeFigureOut">
              <a:rPr lang="en-GB" smtClean="0"/>
              <a:t>02/07/18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A1ECF-18B3-4DEC-9F0D-E8B3C6BD0B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278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B5F52-C9AF-4FB5-996D-AB716DE45ED7}" type="datetimeFigureOut">
              <a:rPr lang="en-GB" smtClean="0"/>
              <a:t>02/07/18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A1ECF-18B3-4DEC-9F0D-E8B3C6BD0B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1601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83345"/>
            <a:ext cx="9144000" cy="1526617"/>
          </a:xfrm>
        </p:spPr>
        <p:txBody>
          <a:bodyPr>
            <a:normAutofit/>
          </a:bodyPr>
          <a:lstStyle/>
          <a:p>
            <a:r>
              <a:rPr lang="en-GB" sz="4400" b="1" dirty="0">
                <a:latin typeface="Arial" panose="020B0604020202020204" pitchFamily="34" charset="0"/>
                <a:cs typeface="Arial" panose="020B0604020202020204" pitchFamily="34" charset="0"/>
              </a:rPr>
              <a:t>Chesterfield Locality Childrens Partnership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Online </a:t>
            </a:r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Safety Project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April </a:t>
            </a:r>
            <a:r>
              <a:rPr lang="en-GB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2018 </a:t>
            </a:r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– July </a:t>
            </a:r>
            <a:r>
              <a:rPr lang="en-GB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2019 </a:t>
            </a:r>
            <a:endParaRPr lang="en-GB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17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Why?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00923"/>
            <a:ext cx="10515600" cy="3276039"/>
          </a:xfrm>
        </p:spPr>
        <p:txBody>
          <a:bodyPr>
            <a:normAutofit fontScale="77500" lnSpcReduction="20000"/>
          </a:bodyPr>
          <a:lstStyle/>
          <a:p>
            <a:pPr marL="363538" indent="-363538">
              <a:lnSpc>
                <a:spcPct val="120000"/>
              </a:lnSpc>
              <a:spcBef>
                <a:spcPts val="0"/>
              </a:spcBef>
            </a:pP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Chesterfield Schools told the Local Childrens </a:t>
            </a:r>
            <a:r>
              <a:rPr lang="en-GB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Partnership (LCP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GB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that 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they were concerned about children of all ages access and use of digital </a:t>
            </a:r>
            <a:r>
              <a:rPr lang="en-GB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technology</a:t>
            </a:r>
            <a:endParaRPr lang="en-GB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3538" indent="-363538">
              <a:lnSpc>
                <a:spcPct val="120000"/>
              </a:lnSpc>
              <a:spcBef>
                <a:spcPts val="0"/>
              </a:spcBef>
            </a:pP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Primary Schools know of children as young as </a:t>
            </a:r>
            <a:r>
              <a:rPr lang="en-GB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Year 2 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having regular access to smart phones including taking them into </a:t>
            </a:r>
            <a:r>
              <a:rPr lang="en-GB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school</a:t>
            </a:r>
            <a:endParaRPr lang="en-GB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3538" indent="-363538">
              <a:lnSpc>
                <a:spcPct val="120000"/>
              </a:lnSpc>
              <a:spcBef>
                <a:spcPts val="0"/>
              </a:spcBef>
            </a:pPr>
            <a:r>
              <a:rPr lang="en-GB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Early 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Help identified that many </a:t>
            </a:r>
            <a:r>
              <a:rPr lang="en-GB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the children and families they supported </a:t>
            </a:r>
            <a:r>
              <a:rPr lang="en-GB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lives 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were impacted </a:t>
            </a:r>
            <a:r>
              <a:rPr lang="en-GB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a result of the child’s use of </a:t>
            </a:r>
            <a:r>
              <a:rPr lang="en-GB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phones/computers/tablets</a:t>
            </a:r>
            <a:endParaRPr lang="en-GB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3538" indent="-363538">
              <a:lnSpc>
                <a:spcPct val="120000"/>
              </a:lnSpc>
              <a:spcBef>
                <a:spcPts val="0"/>
              </a:spcBef>
            </a:pP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Online Safety became one of the LCPs priorities and a </a:t>
            </a:r>
            <a:r>
              <a:rPr lang="en-GB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multi-agency 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working party was organised to look for a way </a:t>
            </a:r>
            <a:r>
              <a:rPr lang="en-GB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forward</a:t>
            </a:r>
            <a:endParaRPr lang="en-GB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4858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The Working Party identified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68389"/>
            <a:ext cx="10515600" cy="3608574"/>
          </a:xfrm>
        </p:spPr>
        <p:txBody>
          <a:bodyPr>
            <a:normAutofit fontScale="70000" lnSpcReduction="20000"/>
          </a:bodyPr>
          <a:lstStyle/>
          <a:p>
            <a:pPr marL="363538" indent="-363538">
              <a:lnSpc>
                <a:spcPct val="120000"/>
              </a:lnSpc>
              <a:spcBef>
                <a:spcPts val="0"/>
              </a:spcBef>
            </a:pP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That in many cases children know more about </a:t>
            </a:r>
            <a:r>
              <a:rPr lang="en-GB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social media 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than their parents, that we need to develop a way to educate </a:t>
            </a:r>
            <a:r>
              <a:rPr lang="en-GB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adults</a:t>
            </a:r>
            <a:endParaRPr lang="en-GB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3538" indent="-363538">
              <a:lnSpc>
                <a:spcPct val="120000"/>
              </a:lnSpc>
              <a:spcBef>
                <a:spcPts val="0"/>
              </a:spcBef>
            </a:pPr>
            <a:r>
              <a:rPr lang="en-GB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That 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it was important to ensure that we acknowledge the positive aspects of the internet whilst supporting </a:t>
            </a:r>
            <a:r>
              <a:rPr lang="en-GB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children 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to explore </a:t>
            </a:r>
            <a:r>
              <a:rPr lang="en-GB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safely</a:t>
            </a:r>
            <a:endParaRPr lang="en-GB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3538" indent="-363538">
              <a:lnSpc>
                <a:spcPct val="120000"/>
              </a:lnSpc>
              <a:spcBef>
                <a:spcPts val="0"/>
              </a:spcBef>
            </a:pP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There needs to be </a:t>
            </a:r>
            <a:r>
              <a:rPr lang="en-GB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positive </a:t>
            </a: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communication to support children to talk openly and honestly in relation to the impact of information they </a:t>
            </a:r>
            <a:r>
              <a:rPr lang="en-GB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receive</a:t>
            </a:r>
            <a:endParaRPr lang="en-GB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3538" indent="-363538">
              <a:lnSpc>
                <a:spcPct val="120000"/>
              </a:lnSpc>
              <a:spcBef>
                <a:spcPts val="0"/>
              </a:spcBef>
            </a:pP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Families need to be offered a consistent message from all agencies with an emphasis on schools, to ensure children are kept safe </a:t>
            </a:r>
            <a:r>
              <a:rPr lang="en-GB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online</a:t>
            </a:r>
            <a:endParaRPr lang="en-GB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3538" indent="-363538">
              <a:lnSpc>
                <a:spcPct val="120000"/>
              </a:lnSpc>
              <a:spcBef>
                <a:spcPts val="0"/>
              </a:spcBef>
            </a:pP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That parents and children are more likely to listen to children, rather than professionals, therefore educating children is the key response to educating both children and </a:t>
            </a:r>
            <a:r>
              <a:rPr lang="en-GB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parents</a:t>
            </a:r>
            <a:endParaRPr lang="en-GB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3538" indent="-363538">
              <a:lnSpc>
                <a:spcPct val="120000"/>
              </a:lnSpc>
              <a:spcBef>
                <a:spcPts val="0"/>
              </a:spcBef>
            </a:pPr>
            <a:r>
              <a:rPr lang="en-GB" sz="2900" dirty="0">
                <a:latin typeface="Arial" panose="020B0604020202020204" pitchFamily="34" charset="0"/>
                <a:cs typeface="Arial" panose="020B0604020202020204" pitchFamily="34" charset="0"/>
              </a:rPr>
              <a:t>That this work needs to delivered to children at the earliest age group </a:t>
            </a:r>
            <a:r>
              <a:rPr lang="en-GB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possible  </a:t>
            </a:r>
            <a:endParaRPr lang="en-GB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4130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The Project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56647"/>
            <a:ext cx="10515600" cy="3420315"/>
          </a:xfrm>
        </p:spPr>
        <p:txBody>
          <a:bodyPr>
            <a:normAutofit fontScale="92500" lnSpcReduction="10000"/>
          </a:bodyPr>
          <a:lstStyle/>
          <a:p>
            <a:pPr marL="363538" indent="-363538">
              <a:lnSpc>
                <a:spcPct val="110000"/>
              </a:lnSpc>
              <a:spcBef>
                <a:spcPts val="0"/>
              </a:spcBef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Schools recommended that we work with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Year 4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Year 5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Year 6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3538" indent="-363538">
              <a:lnSpc>
                <a:spcPct val="110000"/>
              </a:lnSpc>
              <a:spcBef>
                <a:spcPts val="0"/>
              </a:spcBef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 dedicated training provider was identified by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schools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3538" indent="-363538">
              <a:lnSpc>
                <a:spcPct val="110000"/>
              </a:lnSpc>
              <a:spcBef>
                <a:spcPts val="0"/>
              </a:spcBef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We knew that this project would be costly, the Local Childrens Partnership completed a funding application to the Derbyshire Police and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Crime Commissioner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happily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we were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successful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3538" indent="-363538">
              <a:lnSpc>
                <a:spcPct val="110000"/>
              </a:lnSpc>
              <a:spcBef>
                <a:spcPts val="0"/>
              </a:spcBef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project is planned to take place between April 2018 and July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3538" indent="-363538">
              <a:lnSpc>
                <a:spcPct val="110000"/>
              </a:lnSpc>
              <a:spcBef>
                <a:spcPts val="0"/>
              </a:spcBef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Project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is in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four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parts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2988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Project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– Part 1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00923"/>
            <a:ext cx="10515600" cy="3276039"/>
          </a:xfrm>
        </p:spPr>
        <p:txBody>
          <a:bodyPr>
            <a:normAutofit fontScale="85000" lnSpcReduction="10000"/>
          </a:bodyPr>
          <a:lstStyle/>
          <a:p>
            <a:pPr marL="363538" indent="-363538">
              <a:lnSpc>
                <a:spcPct val="110000"/>
              </a:lnSpc>
              <a:spcBef>
                <a:spcPts val="0"/>
              </a:spcBef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It was essential that the professionals supporting the children involved in this project have an up to date awareness of online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safety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3538" indent="-363538">
              <a:lnSpc>
                <a:spcPct val="110000"/>
              </a:lnSpc>
              <a:spcBef>
                <a:spcPts val="0"/>
              </a:spcBef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We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organised an awareness morning, delivered by the training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provider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3538" indent="-363538">
              <a:lnSpc>
                <a:spcPct val="110000"/>
              </a:lnSpc>
              <a:spcBef>
                <a:spcPts val="0"/>
              </a:spcBef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This session took place in April 2018,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86 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professionals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 variety of agencies attended this thought provoking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session 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3538" indent="-363538">
              <a:lnSpc>
                <a:spcPct val="110000"/>
              </a:lnSpc>
              <a:spcBef>
                <a:spcPts val="0"/>
              </a:spcBef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This session has been widely talked about and we have been asked to repeat the session for those professionals that missed the original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session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3445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Project Part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29753"/>
            <a:ext cx="10515600" cy="3447209"/>
          </a:xfrm>
        </p:spPr>
        <p:txBody>
          <a:bodyPr>
            <a:normAutofit fontScale="77500" lnSpcReduction="20000"/>
          </a:bodyPr>
          <a:lstStyle/>
          <a:p>
            <a:pPr marL="363538" indent="-363538">
              <a:lnSpc>
                <a:spcPct val="120000"/>
              </a:lnSpc>
              <a:spcBef>
                <a:spcPts val="0"/>
              </a:spcBef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We offered every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school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 Chesterfield the opportunity to have four children trained as digital leaders (2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Year 4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2 x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Year 5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3538" indent="-363538">
              <a:lnSpc>
                <a:spcPct val="120000"/>
              </a:lnSpc>
              <a:spcBef>
                <a:spcPts val="0"/>
              </a:spcBef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We organised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three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digital leader training sessions which took place in June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2018. 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These were very successful days where the children continuously engaged and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learnt a lot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3538" indent="-363538">
              <a:lnSpc>
                <a:spcPct val="120000"/>
              </a:lnSpc>
              <a:spcBef>
                <a:spcPts val="0"/>
              </a:spcBef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23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Primary Schools,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two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Secondary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Schools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one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Special School sent children to participate in this training, in all 96 children,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six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MAT staff and 26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teaching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staff attended the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three mornings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3538" indent="-363538">
              <a:lnSpc>
                <a:spcPct val="120000"/>
              </a:lnSpc>
              <a:spcBef>
                <a:spcPts val="0"/>
              </a:spcBef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All schools were given a comprehensive resource pack with a series of tasks to be carried out in school throughout the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year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5136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Project Parts 3 and 4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75965"/>
            <a:ext cx="10515600" cy="3595127"/>
          </a:xfrm>
        </p:spPr>
        <p:txBody>
          <a:bodyPr>
            <a:normAutofit fontScale="77500" lnSpcReduction="20000"/>
          </a:bodyPr>
          <a:lstStyle/>
          <a:p>
            <a:pPr marL="363538" indent="-363538">
              <a:lnSpc>
                <a:spcPct val="120000"/>
              </a:lnSpc>
              <a:spcBef>
                <a:spcPts val="0"/>
              </a:spcBef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From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September 2018 –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March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2019, all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Chesterfield Primary and Junior Schools can book an Online Safety session with the training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provider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3538" indent="-363538">
              <a:lnSpc>
                <a:spcPct val="120000"/>
              </a:lnSpc>
              <a:spcBef>
                <a:spcPts val="0"/>
              </a:spcBef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This will ensure that all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Year 5s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Year 6s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 Chesterfield have been offered the opportunity to have the same consistent message surrounding Online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Safety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3538" indent="-363538">
              <a:lnSpc>
                <a:spcPct val="120000"/>
              </a:lnSpc>
              <a:spcBef>
                <a:spcPts val="0"/>
              </a:spcBef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These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sessions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will be supported by the Digital Leaders in that school and the training provider will offer support to the digital leaders on completing their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tasks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3538" indent="-363538">
              <a:lnSpc>
                <a:spcPct val="120000"/>
              </a:lnSpc>
              <a:spcBef>
                <a:spcPts val="0"/>
              </a:spcBef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 Celebration Event is planned to take place in April 2019.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Digital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Leaders will have the opportunity to celebrate their learning and the work they have completed to invited dignitaries and guests   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9883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Sustainability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00923"/>
            <a:ext cx="10515600" cy="3276039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There has been a cost to this project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funded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by the Police and Crime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Commissioner.  Chesterfield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LCP has a responsibility to work with schools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ensure that Digital Leaders are trained each year to sustain the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We need to engage with Secondary Schools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to ensure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that the current Digital Leaders continue to have a role when they move to Secondary School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1153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9224" y="2568387"/>
            <a:ext cx="10515600" cy="300345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5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GB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Any </a:t>
            </a:r>
            <a:r>
              <a:rPr lang="en-GB" sz="5400" b="1" dirty="0">
                <a:latin typeface="Arial" panose="020B0604020202020204" pitchFamily="34" charset="0"/>
                <a:cs typeface="Arial" panose="020B0604020202020204" pitchFamily="34" charset="0"/>
              </a:rPr>
              <a:t>Questions ? </a:t>
            </a:r>
          </a:p>
        </p:txBody>
      </p:sp>
    </p:spTree>
    <p:extLst>
      <p:ext uri="{BB962C8B-B14F-4D97-AF65-F5344CB8AC3E}">
        <p14:creationId xmlns:p14="http://schemas.microsoft.com/office/powerpoint/2010/main" val="1293235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694</Words>
  <Application>Microsoft Office PowerPoint</Application>
  <PresentationFormat>Widescreen</PresentationFormat>
  <Paragraphs>42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Chesterfield Locality Childrens Partnership </vt:lpstr>
      <vt:lpstr>Why?</vt:lpstr>
      <vt:lpstr>The Working Party identified</vt:lpstr>
      <vt:lpstr>The Project </vt:lpstr>
      <vt:lpstr>The Project – Part 1 </vt:lpstr>
      <vt:lpstr>Project Part 2</vt:lpstr>
      <vt:lpstr>Project Parts 3 and 4</vt:lpstr>
      <vt:lpstr>Sustainability </vt:lpstr>
      <vt:lpstr>PowerPoint Presentation</vt:lpstr>
    </vt:vector>
  </TitlesOfParts>
  <Company>Derbyshire County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Ashcroft (Childrens Services)</dc:creator>
  <cp:lastModifiedBy>Lisa Ashcroft (Childrens Services)</cp:lastModifiedBy>
  <cp:revision>14</cp:revision>
  <cp:lastPrinted>2018-07-02T12:34:09Z</cp:lastPrinted>
  <dcterms:created xsi:type="dcterms:W3CDTF">2018-07-02T08:49:33Z</dcterms:created>
  <dcterms:modified xsi:type="dcterms:W3CDTF">2018-07-02T12:34:16Z</dcterms:modified>
</cp:coreProperties>
</file>