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72" r:id="rId2"/>
    <p:sldId id="268" r:id="rId3"/>
    <p:sldId id="273" r:id="rId4"/>
    <p:sldId id="274" r:id="rId5"/>
    <p:sldId id="259" r:id="rId6"/>
    <p:sldId id="264" r:id="rId7"/>
    <p:sldId id="262" r:id="rId8"/>
    <p:sldId id="275" r:id="rId9"/>
    <p:sldId id="276" r:id="rId10"/>
    <p:sldId id="277" r:id="rId11"/>
    <p:sldId id="278" r:id="rId12"/>
    <p:sldId id="261" r:id="rId13"/>
    <p:sldId id="279"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1" autoAdjust="0"/>
  </p:normalViewPr>
  <p:slideViewPr>
    <p:cSldViewPr>
      <p:cViewPr varScale="1">
        <p:scale>
          <a:sx n="99" d="100"/>
          <a:sy n="99" d="100"/>
        </p:scale>
        <p:origin x="246" y="90"/>
      </p:cViewPr>
      <p:guideLst>
        <p:guide orient="horz" pos="2160"/>
        <p:guide pos="2880"/>
      </p:guideLst>
    </p:cSldViewPr>
  </p:slideViewPr>
  <p:outlineViewPr>
    <p:cViewPr>
      <p:scale>
        <a:sx n="33" d="100"/>
        <a:sy n="33" d="100"/>
      </p:scale>
      <p:origin x="0" y="-47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5D0BE750-1028-4D21-85A0-531AF323EEBD}" type="datetimeFigureOut">
              <a:rPr lang="en-GB" smtClean="0"/>
              <a:t>02/07/18</a:t>
            </a:fld>
            <a:endParaRPr lang="en-GB"/>
          </a:p>
        </p:txBody>
      </p:sp>
      <p:sp>
        <p:nvSpPr>
          <p:cNvPr id="4" name="Footer Placeholder 3"/>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4976DDF5-9B33-40DC-AB60-FA3AD423CD2F}" type="slidenum">
              <a:rPr lang="en-GB" smtClean="0"/>
              <a:t>‹#›</a:t>
            </a:fld>
            <a:endParaRPr lang="en-GB"/>
          </a:p>
        </p:txBody>
      </p:sp>
    </p:spTree>
    <p:extLst>
      <p:ext uri="{BB962C8B-B14F-4D97-AF65-F5344CB8AC3E}">
        <p14:creationId xmlns:p14="http://schemas.microsoft.com/office/powerpoint/2010/main" val="435535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35BAE1A1-F478-42E9-974B-88BD2915B1D9}" type="datetimeFigureOut">
              <a:rPr lang="en-GB" smtClean="0"/>
              <a:t>02/07/18</a:t>
            </a:fld>
            <a:endParaRPr lang="en-GB"/>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GB"/>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1ECBC5EC-D4A1-49CA-B24E-DA740250D946}" type="slidenum">
              <a:rPr lang="en-GB" smtClean="0"/>
              <a:t>‹#›</a:t>
            </a:fld>
            <a:endParaRPr lang="en-GB"/>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AE1A1-F478-42E9-974B-88BD2915B1D9}" type="datetimeFigureOut">
              <a:rPr lang="en-GB" smtClean="0"/>
              <a:t>02/07/18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BC5EC-D4A1-49CA-B24E-DA740250D94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AE1A1-F478-42E9-974B-88BD2915B1D9}" type="datetimeFigureOut">
              <a:rPr lang="en-GB" smtClean="0"/>
              <a:t>02/07/18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BC5EC-D4A1-49CA-B24E-DA740250D94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AE1A1-F478-42E9-974B-88BD2915B1D9}" type="datetimeFigureOut">
              <a:rPr lang="en-GB" smtClean="0"/>
              <a:t>02/07/18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BC5EC-D4A1-49CA-B24E-DA740250D94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AE1A1-F478-42E9-974B-88BD2915B1D9}" type="datetimeFigureOut">
              <a:rPr lang="en-GB" smtClean="0"/>
              <a:t>02/07/18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BC5EC-D4A1-49CA-B24E-DA740250D94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5BAE1A1-F478-42E9-974B-88BD2915B1D9}" type="datetimeFigureOut">
              <a:rPr lang="en-GB" smtClean="0"/>
              <a:t>02/07/18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CBC5EC-D4A1-49CA-B24E-DA740250D946}" type="slidenum">
              <a:rPr lang="en-GB" smtClean="0"/>
              <a:t>‹#›</a:t>
            </a:fld>
            <a:endParaRPr lang="en-GB"/>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5BAE1A1-F478-42E9-974B-88BD2915B1D9}" type="datetimeFigureOut">
              <a:rPr lang="en-GB" smtClean="0"/>
              <a:t>02/07/18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CBC5EC-D4A1-49CA-B24E-DA740250D946}" type="slidenum">
              <a:rPr lang="en-GB" smtClean="0"/>
              <a:t>‹#›</a:t>
            </a:fld>
            <a:endParaRPr lang="en-GB"/>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BAE1A1-F478-42E9-974B-88BD2915B1D9}" type="datetimeFigureOut">
              <a:rPr lang="en-GB" smtClean="0"/>
              <a:t>02/07/18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CBC5EC-D4A1-49CA-B24E-DA740250D94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AE1A1-F478-42E9-974B-88BD2915B1D9}" type="datetimeFigureOut">
              <a:rPr lang="en-GB" smtClean="0"/>
              <a:t>02/07/18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CBC5EC-D4A1-49CA-B24E-DA740250D94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AE1A1-F478-42E9-974B-88BD2915B1D9}" type="datetimeFigureOut">
              <a:rPr lang="en-GB" smtClean="0"/>
              <a:t>02/07/18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CBC5EC-D4A1-49CA-B24E-DA740250D94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AE1A1-F478-42E9-974B-88BD2915B1D9}" type="datetimeFigureOut">
              <a:rPr lang="en-GB" smtClean="0"/>
              <a:t>02/07/18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CBC5EC-D4A1-49CA-B24E-DA740250D94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35BAE1A1-F478-42E9-974B-88BD2915B1D9}" type="datetimeFigureOut">
              <a:rPr lang="en-GB" smtClean="0"/>
              <a:t>02/07/18</a:t>
            </a:fld>
            <a:endParaRPr lang="en-GB"/>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GB"/>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1ECBC5EC-D4A1-49CA-B24E-DA740250D94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26.png"/><Relationship Id="rId12"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8.png"/><Relationship Id="rId5" Type="http://schemas.openxmlformats.org/officeDocument/2006/relationships/image" Target="../media/image25.png"/><Relationship Id="rId10" Type="http://schemas.microsoft.com/office/2007/relationships/hdphoto" Target="../media/hdphoto4.wdp"/><Relationship Id="rId4" Type="http://schemas.openxmlformats.org/officeDocument/2006/relationships/image" Target="../media/image24.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2701921\Downloads\5.PNG"/>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817004" cy="858521"/>
          </a:xfrm>
          <a:prstGeom prst="rect">
            <a:avLst/>
          </a:prstGeom>
          <a:noFill/>
          <a:ln>
            <a:noFill/>
          </a:ln>
        </p:spPr>
      </p:pic>
      <p:sp>
        <p:nvSpPr>
          <p:cNvPr id="3" name="Rectangle 2"/>
          <p:cNvSpPr/>
          <p:nvPr/>
        </p:nvSpPr>
        <p:spPr>
          <a:xfrm>
            <a:off x="1763688" y="2967334"/>
            <a:ext cx="5094312" cy="2616101"/>
          </a:xfrm>
          <a:prstGeom prst="rect">
            <a:avLst/>
          </a:prstGeom>
        </p:spPr>
        <p:txBody>
          <a:bodyPr wrap="square">
            <a:spAutoFit/>
          </a:bodyPr>
          <a:lstStyle/>
          <a:p>
            <a:pPr algn="ctr"/>
            <a:r>
              <a:rPr lang="en-GB" sz="3600" b="1" dirty="0">
                <a:latin typeface="Arial" panose="020B0604020202020204" pitchFamily="34" charset="0"/>
                <a:cs typeface="Arial" panose="020B0604020202020204" pitchFamily="34" charset="0"/>
              </a:rPr>
              <a:t>Fiona Cowan</a:t>
            </a:r>
            <a:endParaRPr lang="en-GB" sz="3600" dirty="0">
              <a:latin typeface="Arial" panose="020B0604020202020204" pitchFamily="34" charset="0"/>
              <a:cs typeface="Arial" panose="020B0604020202020204" pitchFamily="34" charset="0"/>
            </a:endParaRPr>
          </a:p>
          <a:p>
            <a:pPr algn="ctr"/>
            <a:r>
              <a:rPr lang="en-GB" sz="3600" dirty="0" err="1" smtClean="0">
                <a:latin typeface="Arial" panose="020B0604020202020204" pitchFamily="34" charset="0"/>
                <a:cs typeface="Arial" panose="020B0604020202020204" pitchFamily="34" charset="0"/>
              </a:rPr>
              <a:t>Headteacher</a:t>
            </a:r>
            <a:endParaRPr lang="en-GB" sz="3600" dirty="0" smtClean="0">
              <a:latin typeface="Arial" panose="020B0604020202020204" pitchFamily="34" charset="0"/>
              <a:cs typeface="Arial" panose="020B0604020202020204" pitchFamily="34" charset="0"/>
            </a:endParaRPr>
          </a:p>
          <a:p>
            <a:pPr algn="ctr"/>
            <a:endParaRPr lang="en-GB" sz="3600" dirty="0">
              <a:latin typeface="Arial" panose="020B0604020202020204" pitchFamily="34" charset="0"/>
              <a:cs typeface="Arial" panose="020B0604020202020204" pitchFamily="34" charset="0"/>
            </a:endParaRPr>
          </a:p>
          <a:p>
            <a:pPr algn="ctr"/>
            <a:r>
              <a:rPr lang="en-GB" sz="2800" b="1" dirty="0">
                <a:latin typeface="Arial" panose="020B0604020202020204" pitchFamily="34" charset="0"/>
                <a:cs typeface="Arial" panose="020B0604020202020204" pitchFamily="34" charset="0"/>
              </a:rPr>
              <a:t>Bolsover Infant and Nursery School</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74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2701921\Downloads\5.PNG"/>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817004" cy="858521"/>
          </a:xfrm>
          <a:prstGeom prst="rect">
            <a:avLst/>
          </a:prstGeom>
          <a:noFill/>
          <a:ln>
            <a:noFill/>
          </a:ln>
        </p:spPr>
      </p:pic>
      <p:sp>
        <p:nvSpPr>
          <p:cNvPr id="3" name="Rectangle 2"/>
          <p:cNvSpPr/>
          <p:nvPr/>
        </p:nvSpPr>
        <p:spPr>
          <a:xfrm>
            <a:off x="827584" y="1484784"/>
            <a:ext cx="6264696" cy="523220"/>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Joint </a:t>
            </a:r>
            <a:r>
              <a:rPr lang="en-GB" sz="2800" b="1" dirty="0" smtClean="0">
                <a:latin typeface="Arial" panose="020B0604020202020204" pitchFamily="34" charset="0"/>
                <a:cs typeface="Arial" panose="020B0604020202020204" pitchFamily="34" charset="0"/>
              </a:rPr>
              <a:t>Commissioning</a:t>
            </a:r>
            <a:r>
              <a:rPr lang="en-GB" sz="2800" b="1" dirty="0">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412776"/>
            <a:ext cx="1420524" cy="1988840"/>
          </a:xfrm>
          <a:prstGeom prst="rect">
            <a:avLst/>
          </a:prstGeom>
        </p:spPr>
      </p:pic>
      <p:sp>
        <p:nvSpPr>
          <p:cNvPr id="8" name="Rectangle 7"/>
          <p:cNvSpPr/>
          <p:nvPr/>
        </p:nvSpPr>
        <p:spPr>
          <a:xfrm>
            <a:off x="467544" y="2585673"/>
            <a:ext cx="6462464" cy="2308324"/>
          </a:xfrm>
          <a:prstGeom prst="rect">
            <a:avLst/>
          </a:prstGeom>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Through focused locality </a:t>
            </a:r>
            <a:r>
              <a:rPr lang="en-GB" b="1" u="sng" dirty="0">
                <a:latin typeface="Arial" panose="020B0604020202020204" pitchFamily="34" charset="0"/>
                <a:cs typeface="Arial" panose="020B0604020202020204" pitchFamily="34" charset="0"/>
              </a:rPr>
              <a:t>ACTION PLANS</a:t>
            </a:r>
            <a:r>
              <a:rPr lang="en-GB" dirty="0">
                <a:latin typeface="Arial" panose="020B0604020202020204" pitchFamily="34" charset="0"/>
                <a:cs typeface="Arial" panose="020B0604020202020204" pitchFamily="34" charset="0"/>
              </a:rPr>
              <a:t> we have managed to identify the priority needs in our </a:t>
            </a:r>
            <a:r>
              <a:rPr lang="en-GB" dirty="0" smtClean="0">
                <a:latin typeface="Arial" panose="020B0604020202020204" pitchFamily="34" charset="0"/>
                <a:cs typeface="Arial" panose="020B0604020202020204" pitchFamily="34" charset="0"/>
              </a:rPr>
              <a:t>area</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Through </a:t>
            </a:r>
            <a:r>
              <a:rPr lang="en-GB" b="1" u="sng" dirty="0">
                <a:latin typeface="Arial" panose="020B0604020202020204" pitchFamily="34" charset="0"/>
                <a:cs typeface="Arial" panose="020B0604020202020204" pitchFamily="34" charset="0"/>
              </a:rPr>
              <a:t>COLLABORATION</a:t>
            </a:r>
            <a:r>
              <a:rPr lang="en-GB" dirty="0">
                <a:latin typeface="Arial" panose="020B0604020202020204" pitchFamily="34" charset="0"/>
                <a:cs typeface="Arial" panose="020B0604020202020204" pitchFamily="34" charset="0"/>
              </a:rPr>
              <a:t> we have been able to undertake more focused and richer joint working to address these </a:t>
            </a:r>
            <a:r>
              <a:rPr lang="en-GB" dirty="0" smtClean="0">
                <a:latin typeface="Arial" panose="020B0604020202020204" pitchFamily="34" charset="0"/>
                <a:cs typeface="Arial" panose="020B0604020202020204" pitchFamily="34" charset="0"/>
              </a:rPr>
              <a:t>needs</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Through </a:t>
            </a:r>
            <a:r>
              <a:rPr lang="en-GB" b="1" u="sng" dirty="0">
                <a:latin typeface="Arial" panose="020B0604020202020204" pitchFamily="34" charset="0"/>
                <a:cs typeface="Arial" panose="020B0604020202020204" pitchFamily="34" charset="0"/>
              </a:rPr>
              <a:t>JOINT COMMISSIONING </a:t>
            </a:r>
            <a:r>
              <a:rPr lang="en-GB" dirty="0">
                <a:latin typeface="Arial" panose="020B0604020202020204" pitchFamily="34" charset="0"/>
                <a:cs typeface="Arial" panose="020B0604020202020204" pitchFamily="34" charset="0"/>
              </a:rPr>
              <a:t>we have been able to begin filling in the </a:t>
            </a:r>
            <a:r>
              <a:rPr lang="en-GB" dirty="0" smtClean="0">
                <a:latin typeface="Arial" panose="020B0604020202020204" pitchFamily="34" charset="0"/>
                <a:cs typeface="Arial" panose="020B0604020202020204" pitchFamily="34" charset="0"/>
              </a:rPr>
              <a:t>gaps</a:t>
            </a:r>
            <a:endParaRPr lang="en-GB" dirty="0">
              <a:latin typeface="Arial" panose="020B0604020202020204" pitchFamily="34" charset="0"/>
              <a:cs typeface="Arial" panose="020B0604020202020204" pitchFamily="34" charset="0"/>
            </a:endParaRPr>
          </a:p>
          <a:p>
            <a:endParaRPr lang="en-GB" dirty="0"/>
          </a:p>
        </p:txBody>
      </p:sp>
      <p:sp>
        <p:nvSpPr>
          <p:cNvPr id="9" name="Rectangle 8"/>
          <p:cNvSpPr/>
          <p:nvPr/>
        </p:nvSpPr>
        <p:spPr>
          <a:xfrm>
            <a:off x="1043608" y="4941168"/>
            <a:ext cx="7056784" cy="923330"/>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Everyone is eager and willing to work with Education – Joint commissioning on a shared agenda.</a:t>
            </a:r>
          </a:p>
          <a:p>
            <a:pPr algn="ctr"/>
            <a:r>
              <a:rPr lang="en-GB" dirty="0">
                <a:latin typeface="Arial" panose="020B0604020202020204" pitchFamily="34" charset="0"/>
                <a:cs typeface="Arial" panose="020B0604020202020204" pitchFamily="34" charset="0"/>
              </a:rPr>
              <a:t>It seems to be us in Education who is finding it hard to comprehend.</a:t>
            </a:r>
          </a:p>
        </p:txBody>
      </p:sp>
    </p:spTree>
    <p:extLst>
      <p:ext uri="{BB962C8B-B14F-4D97-AF65-F5344CB8AC3E}">
        <p14:creationId xmlns:p14="http://schemas.microsoft.com/office/powerpoint/2010/main" val="1572623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2701921\Downloads\5.PNG"/>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817004" cy="858521"/>
          </a:xfrm>
          <a:prstGeom prst="rect">
            <a:avLst/>
          </a:prstGeom>
          <a:noFill/>
          <a:ln>
            <a:noFill/>
          </a:ln>
        </p:spPr>
      </p:pic>
      <p:sp>
        <p:nvSpPr>
          <p:cNvPr id="4" name="Rectangle 3"/>
          <p:cNvSpPr/>
          <p:nvPr/>
        </p:nvSpPr>
        <p:spPr>
          <a:xfrm>
            <a:off x="827584" y="1556792"/>
            <a:ext cx="6552728" cy="523220"/>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Navigating the </a:t>
            </a:r>
            <a:r>
              <a:rPr lang="en-GB" sz="2800" b="1" dirty="0" smtClean="0">
                <a:latin typeface="Arial" panose="020B0604020202020204" pitchFamily="34" charset="0"/>
                <a:cs typeface="Arial" panose="020B0604020202020204" pitchFamily="34" charset="0"/>
              </a:rPr>
              <a:t>Landscape</a:t>
            </a:r>
            <a:r>
              <a:rPr lang="en-GB" sz="2800" b="1" dirty="0">
                <a:latin typeface="Arial" panose="020B0604020202020204" pitchFamily="34" charset="0"/>
                <a:cs typeface="Arial" panose="020B0604020202020204" pitchFamily="34" charset="0"/>
              </a:rPr>
              <a: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484784"/>
            <a:ext cx="1111790" cy="1556792"/>
          </a:xfrm>
          <a:prstGeom prst="rect">
            <a:avLst/>
          </a:prstGeom>
        </p:spPr>
      </p:pic>
      <p:sp>
        <p:nvSpPr>
          <p:cNvPr id="5" name="Rectangle 4"/>
          <p:cNvSpPr/>
          <p:nvPr/>
        </p:nvSpPr>
        <p:spPr>
          <a:xfrm>
            <a:off x="827584" y="2780928"/>
            <a:ext cx="6552728" cy="2862322"/>
          </a:xfrm>
          <a:prstGeom prst="rect">
            <a:avLst/>
          </a:prstGeom>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Schools need to commit to the process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Other services are </a:t>
            </a:r>
            <a:r>
              <a:rPr lang="en-GB" dirty="0" smtClean="0">
                <a:latin typeface="Arial" panose="020B0604020202020204" pitchFamily="34" charset="0"/>
                <a:cs typeface="Arial" panose="020B0604020202020204" pitchFamily="34" charset="0"/>
              </a:rPr>
              <a:t>there </a:t>
            </a:r>
            <a:r>
              <a:rPr lang="en-GB" dirty="0">
                <a:latin typeface="Arial" panose="020B0604020202020204" pitchFamily="34" charset="0"/>
                <a:cs typeface="Arial" panose="020B0604020202020204" pitchFamily="34" charset="0"/>
              </a:rPr>
              <a:t>and eager to work with our young people and families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Joint </a:t>
            </a:r>
            <a:r>
              <a:rPr lang="en-GB" dirty="0" smtClean="0">
                <a:latin typeface="Arial" panose="020B0604020202020204" pitchFamily="34" charset="0"/>
                <a:cs typeface="Arial" panose="020B0604020202020204" pitchFamily="34" charset="0"/>
              </a:rPr>
              <a:t>Commissioning </a:t>
            </a:r>
            <a:r>
              <a:rPr lang="en-GB" dirty="0">
                <a:latin typeface="Arial" panose="020B0604020202020204" pitchFamily="34" charset="0"/>
                <a:cs typeface="Arial" panose="020B0604020202020204" pitchFamily="34" charset="0"/>
              </a:rPr>
              <a:t>is the way forward</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would I like to see…</a:t>
            </a:r>
          </a:p>
          <a:p>
            <a:r>
              <a:rPr lang="en-GB" dirty="0">
                <a:latin typeface="Arial" panose="020B0604020202020204" pitchFamily="34" charset="0"/>
                <a:cs typeface="Arial" panose="020B0604020202020204" pitchFamily="34" charset="0"/>
              </a:rPr>
              <a:t>Every school across the </a:t>
            </a:r>
            <a:r>
              <a:rPr lang="en-GB" dirty="0" smtClean="0">
                <a:latin typeface="Arial" panose="020B0604020202020204" pitchFamily="34" charset="0"/>
                <a:cs typeface="Arial" panose="020B0604020202020204" pitchFamily="34" charset="0"/>
              </a:rPr>
              <a:t>County </a:t>
            </a:r>
            <a:r>
              <a:rPr lang="en-GB" dirty="0">
                <a:latin typeface="Arial" panose="020B0604020202020204" pitchFamily="34" charset="0"/>
                <a:cs typeface="Arial" panose="020B0604020202020204" pitchFamily="34" charset="0"/>
              </a:rPr>
              <a:t>with a ‘Parent Plan’</a:t>
            </a:r>
          </a:p>
          <a:p>
            <a:r>
              <a:rPr lang="en-GB" dirty="0">
                <a:latin typeface="Arial" panose="020B0604020202020204" pitchFamily="34" charset="0"/>
                <a:cs typeface="Arial" panose="020B0604020202020204" pitchFamily="34" charset="0"/>
              </a:rPr>
              <a:t>All schools, </a:t>
            </a:r>
            <a:r>
              <a:rPr lang="en-GB" dirty="0" err="1">
                <a:latin typeface="Arial" panose="020B0604020202020204" pitchFamily="34" charset="0"/>
                <a:cs typeface="Arial" panose="020B0604020202020204" pitchFamily="34" charset="0"/>
              </a:rPr>
              <a:t>inc</a:t>
            </a:r>
            <a:r>
              <a:rPr lang="en-GB" dirty="0">
                <a:latin typeface="Arial" panose="020B0604020202020204" pitchFamily="34" charset="0"/>
                <a:cs typeface="Arial" panose="020B0604020202020204" pitchFamily="34" charset="0"/>
              </a:rPr>
              <a:t> Secondary Schools and 0-5 setting committed to Early Help and Joint </a:t>
            </a:r>
            <a:r>
              <a:rPr lang="en-GB" dirty="0" smtClean="0">
                <a:latin typeface="Arial" panose="020B0604020202020204" pitchFamily="34" charset="0"/>
                <a:cs typeface="Arial" panose="020B0604020202020204" pitchFamily="34" charset="0"/>
              </a:rPr>
              <a:t>Commissioning </a:t>
            </a:r>
            <a:r>
              <a:rPr lang="en-GB" dirty="0">
                <a:latin typeface="Arial" panose="020B0604020202020204" pitchFamily="34" charset="0"/>
                <a:cs typeface="Arial" panose="020B0604020202020204" pitchFamily="34" charset="0"/>
              </a:rPr>
              <a:t>– not just looking at case worker and Family Resource </a:t>
            </a:r>
            <a:r>
              <a:rPr lang="en-GB" dirty="0" smtClean="0">
                <a:latin typeface="Arial" panose="020B0604020202020204" pitchFamily="34" charset="0"/>
                <a:cs typeface="Arial" panose="020B0604020202020204" pitchFamily="34" charset="0"/>
              </a:rPr>
              <a:t>Workers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45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975" y="202309"/>
            <a:ext cx="4461420" cy="826501"/>
          </a:xfrm>
        </p:spPr>
        <p:txBody>
          <a:bodyPr/>
          <a:lstStyle/>
          <a:p>
            <a:r>
              <a:rPr lang="en-GB" sz="2000" dirty="0" smtClean="0"/>
              <a:t>When</a:t>
            </a:r>
            <a:r>
              <a:rPr lang="en-GB" sz="2800" dirty="0" smtClean="0"/>
              <a:t> </a:t>
            </a:r>
            <a:r>
              <a:rPr lang="en-GB" sz="2400" dirty="0" smtClean="0"/>
              <a:t>we get in right!</a:t>
            </a:r>
            <a:br>
              <a:rPr lang="en-GB" sz="2400" dirty="0" smtClean="0"/>
            </a:br>
            <a:r>
              <a:rPr lang="en-GB" sz="2400" dirty="0" smtClean="0"/>
              <a:t>Case Study</a:t>
            </a:r>
            <a:r>
              <a:rPr lang="en-GB" sz="4400" dirty="0" smtClean="0"/>
              <a:t>…</a:t>
            </a:r>
            <a:endParaRPr lang="en-GB" sz="4400" dirty="0"/>
          </a:p>
        </p:txBody>
      </p:sp>
      <p:sp>
        <p:nvSpPr>
          <p:cNvPr id="3" name="Content Placeholder 2"/>
          <p:cNvSpPr>
            <a:spLocks noGrp="1"/>
          </p:cNvSpPr>
          <p:nvPr>
            <p:ph idx="1"/>
          </p:nvPr>
        </p:nvSpPr>
        <p:spPr>
          <a:xfrm>
            <a:off x="478405" y="0"/>
            <a:ext cx="8486083" cy="5109215"/>
          </a:xfrm>
        </p:spPr>
        <p:txBody>
          <a:bodyPr>
            <a:noAutofit/>
          </a:bodyPr>
          <a:lstStyle/>
          <a:p>
            <a:pPr marL="0" indent="0">
              <a:buClrTx/>
              <a:buNone/>
            </a:pPr>
            <a:r>
              <a:rPr lang="en-GB" sz="1100" b="1" dirty="0" smtClean="0">
                <a:latin typeface="Arial" panose="020B0604020202020204" pitchFamily="34" charset="0"/>
                <a:cs typeface="Arial" panose="020B0604020202020204" pitchFamily="34" charset="0"/>
              </a:rPr>
              <a:t>Family History</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Laura had a history of Sexual Abuse</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Multiple Partners</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Postnatal Depression</a:t>
            </a:r>
          </a:p>
          <a:p>
            <a:pPr>
              <a:buClrTx/>
              <a:buFont typeface="Arial" panose="020B0604020202020204" pitchFamily="34" charset="0"/>
              <a:buChar char="•"/>
            </a:pPr>
            <a:r>
              <a:rPr lang="en-GB" sz="1100" dirty="0">
                <a:latin typeface="Arial" panose="020B0604020202020204" pitchFamily="34" charset="0"/>
                <a:cs typeface="Arial" panose="020B0604020202020204" pitchFamily="34" charset="0"/>
              </a:rPr>
              <a:t>Infant </a:t>
            </a:r>
            <a:r>
              <a:rPr lang="en-GB" sz="1100" dirty="0" smtClean="0">
                <a:latin typeface="Arial" panose="020B0604020202020204" pitchFamily="34" charset="0"/>
                <a:cs typeface="Arial" panose="020B0604020202020204" pitchFamily="34" charset="0"/>
              </a:rPr>
              <a:t>Death – 1</a:t>
            </a:r>
            <a:r>
              <a:rPr lang="en-GB" sz="1100" baseline="30000" dirty="0" smtClean="0">
                <a:latin typeface="Arial" panose="020B0604020202020204" pitchFamily="34" charset="0"/>
                <a:cs typeface="Arial" panose="020B0604020202020204" pitchFamily="34" charset="0"/>
              </a:rPr>
              <a:t>st</a:t>
            </a:r>
            <a:r>
              <a:rPr lang="en-GB" sz="1100" dirty="0" smtClean="0">
                <a:latin typeface="Arial" panose="020B0604020202020204" pitchFamily="34" charset="0"/>
                <a:cs typeface="Arial" panose="020B0604020202020204" pitchFamily="34" charset="0"/>
              </a:rPr>
              <a:t> child</a:t>
            </a:r>
            <a:endParaRPr lang="en-GB" sz="1100" dirty="0">
              <a:latin typeface="Arial" panose="020B0604020202020204" pitchFamily="34" charset="0"/>
              <a:cs typeface="Arial" panose="020B0604020202020204" pitchFamily="34" charset="0"/>
            </a:endParaRP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Domestic Violence</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Alcoholism</a:t>
            </a:r>
          </a:p>
          <a:p>
            <a:pPr>
              <a:buClrTx/>
              <a:buFont typeface="Arial" panose="020B0604020202020204" pitchFamily="34" charset="0"/>
              <a:buChar char="•"/>
            </a:pPr>
            <a:r>
              <a:rPr lang="en-GB" sz="1100" dirty="0">
                <a:latin typeface="Arial" panose="020B0604020202020204" pitchFamily="34" charset="0"/>
                <a:cs typeface="Arial" panose="020B0604020202020204" pitchFamily="34" charset="0"/>
              </a:rPr>
              <a:t>Child abandonment </a:t>
            </a:r>
            <a:r>
              <a:rPr lang="en-GB" sz="1100" dirty="0" smtClean="0">
                <a:latin typeface="Arial" panose="020B0604020202020204" pitchFamily="34" charset="0"/>
                <a:cs typeface="Arial" panose="020B0604020202020204" pitchFamily="34" charset="0"/>
              </a:rPr>
              <a:t>x </a:t>
            </a:r>
            <a:r>
              <a:rPr lang="en-GB" sz="1100" b="1" dirty="0" err="1" smtClean="0">
                <a:latin typeface="Arial" panose="020B0604020202020204" pitchFamily="34" charset="0"/>
                <a:cs typeface="Arial" panose="020B0604020202020204" pitchFamily="34" charset="0"/>
              </a:rPr>
              <a:t>Matty</a:t>
            </a:r>
            <a:r>
              <a:rPr lang="en-GB" sz="1100" b="1" dirty="0" smtClean="0">
                <a:latin typeface="Arial" panose="020B0604020202020204" pitchFamily="34" charset="0"/>
                <a:cs typeface="Arial" panose="020B0604020202020204" pitchFamily="34" charset="0"/>
              </a:rPr>
              <a:t> (12) </a:t>
            </a:r>
            <a:r>
              <a:rPr lang="en-GB" sz="1100" dirty="0" smtClean="0">
                <a:latin typeface="Arial" panose="020B0604020202020204" pitchFamily="34" charset="0"/>
                <a:cs typeface="Arial" panose="020B0604020202020204" pitchFamily="34" charset="0"/>
              </a:rPr>
              <a:t>and </a:t>
            </a:r>
            <a:r>
              <a:rPr lang="en-GB" sz="1100" b="1" dirty="0" smtClean="0">
                <a:latin typeface="Arial" panose="020B0604020202020204" pitchFamily="34" charset="0"/>
                <a:cs typeface="Arial" panose="020B0604020202020204" pitchFamily="34" charset="0"/>
              </a:rPr>
              <a:t>Mark (9)</a:t>
            </a:r>
            <a:endParaRPr lang="en-GB" sz="1100" b="1" dirty="0">
              <a:latin typeface="Arial" panose="020B0604020202020204" pitchFamily="34" charset="0"/>
              <a:cs typeface="Arial" panose="020B0604020202020204" pitchFamily="34" charset="0"/>
            </a:endParaRP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Homelessness</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Mental Health issues</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Laura lived </a:t>
            </a:r>
            <a:r>
              <a:rPr lang="en-GB" sz="1100" b="1" dirty="0" smtClean="0">
                <a:latin typeface="Arial" panose="020B0604020202020204" pitchFamily="34" charset="0"/>
                <a:cs typeface="Arial" panose="020B0604020202020204" pitchFamily="34" charset="0"/>
              </a:rPr>
              <a:t>Zander (6) </a:t>
            </a:r>
            <a:r>
              <a:rPr lang="en-GB" sz="1100" dirty="0" smtClean="0">
                <a:latin typeface="Arial" panose="020B0604020202020204" pitchFamily="34" charset="0"/>
                <a:cs typeface="Arial" panose="020B0604020202020204" pitchFamily="34" charset="0"/>
              </a:rPr>
              <a:t>with</a:t>
            </a:r>
            <a:r>
              <a:rPr lang="en-GB" sz="1100" b="1" dirty="0" smtClean="0">
                <a:latin typeface="Arial" panose="020B0604020202020204" pitchFamily="34" charset="0"/>
                <a:cs typeface="Arial" panose="020B0604020202020204" pitchFamily="34" charset="0"/>
              </a:rPr>
              <a:t> Jack </a:t>
            </a:r>
            <a:r>
              <a:rPr lang="en-GB" sz="1100" dirty="0" smtClean="0">
                <a:latin typeface="Arial" panose="020B0604020202020204" pitchFamily="34" charset="0"/>
                <a:cs typeface="Arial" panose="020B0604020202020204" pitchFamily="34" charset="0"/>
              </a:rPr>
              <a:t>- Dad of </a:t>
            </a:r>
            <a:r>
              <a:rPr lang="en-GB" sz="1100" b="1" dirty="0" err="1" smtClean="0">
                <a:latin typeface="Arial" panose="020B0604020202020204" pitchFamily="34" charset="0"/>
                <a:cs typeface="Arial" panose="020B0604020202020204" pitchFamily="34" charset="0"/>
              </a:rPr>
              <a:t>Alfie</a:t>
            </a:r>
            <a:r>
              <a:rPr lang="en-GB" sz="1100" b="1" dirty="0" smtClean="0">
                <a:latin typeface="Arial" panose="020B0604020202020204" pitchFamily="34" charset="0"/>
                <a:cs typeface="Arial" panose="020B0604020202020204" pitchFamily="34" charset="0"/>
              </a:rPr>
              <a:t> (4)</a:t>
            </a:r>
            <a:r>
              <a:rPr lang="en-GB" sz="1100" dirty="0" smtClean="0">
                <a:latin typeface="Arial" panose="020B0604020202020204" pitchFamily="34" charset="0"/>
                <a:cs typeface="Arial" panose="020B0604020202020204" pitchFamily="34" charset="0"/>
              </a:rPr>
              <a:t> and her new partner </a:t>
            </a:r>
            <a:r>
              <a:rPr lang="en-GB" sz="1100" b="1" dirty="0" smtClean="0">
                <a:latin typeface="Arial" panose="020B0604020202020204" pitchFamily="34" charset="0"/>
                <a:cs typeface="Arial" panose="020B0604020202020204" pitchFamily="34" charset="0"/>
              </a:rPr>
              <a:t>Bob</a:t>
            </a:r>
          </a:p>
          <a:p>
            <a:pPr>
              <a:buClrTx/>
              <a:buFont typeface="Arial" panose="020B0604020202020204" pitchFamily="34" charset="0"/>
              <a:buChar char="•"/>
            </a:pPr>
            <a:endParaRPr lang="en-GB" sz="1100" dirty="0" smtClean="0">
              <a:latin typeface="Arial" panose="020B0604020202020204" pitchFamily="34" charset="0"/>
              <a:cs typeface="Arial" panose="020B0604020202020204" pitchFamily="34" charset="0"/>
            </a:endParaRPr>
          </a:p>
          <a:p>
            <a:pPr marL="0" indent="0">
              <a:buClrTx/>
              <a:buNone/>
            </a:pPr>
            <a:r>
              <a:rPr lang="en-GB" sz="1100" b="1" dirty="0" smtClean="0">
                <a:latin typeface="Arial" panose="020B0604020202020204" pitchFamily="34" charset="0"/>
                <a:cs typeface="Arial" panose="020B0604020202020204" pitchFamily="34" charset="0"/>
              </a:rPr>
              <a:t>Services already involved before Zander started school:</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Private day care for 1 year (only accessed 3 year old funding)</a:t>
            </a:r>
          </a:p>
          <a:p>
            <a:pPr>
              <a:buClrTx/>
              <a:buFont typeface="Arial" panose="020B0604020202020204" pitchFamily="34" charset="0"/>
              <a:buChar char="•"/>
            </a:pPr>
            <a:r>
              <a:rPr lang="en-GB" sz="1100" dirty="0" err="1" smtClean="0">
                <a:latin typeface="Arial" panose="020B0604020202020204" pitchFamily="34" charset="0"/>
                <a:cs typeface="Arial" panose="020B0604020202020204" pitchFamily="34" charset="0"/>
              </a:rPr>
              <a:t>Alfie</a:t>
            </a:r>
            <a:r>
              <a:rPr lang="en-GB" sz="1100" dirty="0" smtClean="0">
                <a:latin typeface="Arial" panose="020B0604020202020204" pitchFamily="34" charset="0"/>
                <a:cs typeface="Arial" panose="020B0604020202020204" pitchFamily="34" charset="0"/>
              </a:rPr>
              <a:t> signed up for 2 year old funding and to transfer to school</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nursery in January</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Mark living with his Step Mum as Dad had gone into Re-</a:t>
            </a:r>
            <a:r>
              <a:rPr lang="en-GB" sz="1100" dirty="0" err="1" smtClean="0">
                <a:latin typeface="Arial" panose="020B0604020202020204" pitchFamily="34" charset="0"/>
                <a:cs typeface="Arial" panose="020B0604020202020204" pitchFamily="34" charset="0"/>
              </a:rPr>
              <a:t>hab</a:t>
            </a:r>
            <a:r>
              <a:rPr lang="en-GB" sz="1100" dirty="0" smtClean="0">
                <a:latin typeface="Arial" panose="020B0604020202020204" pitchFamily="34" charset="0"/>
                <a:cs typeface="Arial" panose="020B0604020202020204" pitchFamily="34" charset="0"/>
              </a:rPr>
              <a:t> (three times)</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Social Care</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MAT/Children’s Centre Worker</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Health</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School met in Summer term</a:t>
            </a:r>
          </a:p>
          <a:p>
            <a:pPr>
              <a:buClrTx/>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0" indent="0">
              <a:buClrTx/>
              <a:buNone/>
            </a:pPr>
            <a:r>
              <a:rPr lang="en-GB" sz="1100" b="1" dirty="0" smtClean="0">
                <a:latin typeface="Arial" panose="020B0604020202020204" pitchFamily="34" charset="0"/>
                <a:cs typeface="Arial" panose="020B0604020202020204" pitchFamily="34" charset="0"/>
              </a:rPr>
              <a:t>Pro-Active Relationship from the start:</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Pastoral Care team / Headteacher</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School Health </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Behaviour Support</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SEN</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Incredible Years - Friendship</a:t>
            </a:r>
          </a:p>
          <a:p>
            <a:pPr>
              <a:buClrTx/>
              <a:buFont typeface="Arial" panose="020B0604020202020204" pitchFamily="34" charset="0"/>
              <a:buChar char="•"/>
            </a:pPr>
            <a:r>
              <a:rPr lang="en-GB" sz="1100" dirty="0" err="1" smtClean="0">
                <a:latin typeface="Arial" panose="020B0604020202020204" pitchFamily="34" charset="0"/>
                <a:cs typeface="Arial" panose="020B0604020202020204" pitchFamily="34" charset="0"/>
              </a:rPr>
              <a:t>Dadding</a:t>
            </a:r>
            <a:r>
              <a:rPr lang="en-GB" sz="1100" dirty="0" smtClean="0">
                <a:latin typeface="Arial" panose="020B0604020202020204" pitchFamily="34" charset="0"/>
                <a:cs typeface="Arial" panose="020B0604020202020204" pitchFamily="34" charset="0"/>
              </a:rPr>
              <a:t> About / Mumming About – Adult Care intergenerational work / Public Health / Adult education</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HENRY</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Adult Ed</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Adult Mental Health work</a:t>
            </a:r>
          </a:p>
          <a:p>
            <a:pPr>
              <a:buClrTx/>
              <a:buFont typeface="Arial" panose="020B0604020202020204" pitchFamily="34" charset="0"/>
              <a:buChar char="•"/>
            </a:pPr>
            <a:r>
              <a:rPr lang="en-GB" sz="1100" dirty="0" smtClean="0">
                <a:latin typeface="Arial" panose="020B0604020202020204" pitchFamily="34" charset="0"/>
                <a:cs typeface="Arial" panose="020B0604020202020204" pitchFamily="34" charset="0"/>
              </a:rPr>
              <a:t>Bolsover Church of England</a:t>
            </a:r>
          </a:p>
          <a:p>
            <a:endParaRPr lang="en-GB" sz="1100" dirty="0"/>
          </a:p>
        </p:txBody>
      </p:sp>
      <p:sp>
        <p:nvSpPr>
          <p:cNvPr id="4" name="TextBox 3"/>
          <p:cNvSpPr txBox="1"/>
          <p:nvPr/>
        </p:nvSpPr>
        <p:spPr>
          <a:xfrm>
            <a:off x="5364088" y="3212976"/>
            <a:ext cx="3600400" cy="233910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100" b="1" dirty="0">
                <a:latin typeface="Arial" panose="020B0604020202020204" pitchFamily="34" charset="0"/>
                <a:cs typeface="Arial" panose="020B0604020202020204" pitchFamily="34" charset="0"/>
              </a:rPr>
              <a:t>Relationship </a:t>
            </a:r>
            <a:r>
              <a:rPr lang="en-GB" sz="1100" b="1" dirty="0" smtClean="0">
                <a:latin typeface="Arial" panose="020B0604020202020204" pitchFamily="34" charset="0"/>
                <a:cs typeface="Arial" panose="020B0604020202020204" pitchFamily="34" charset="0"/>
              </a:rPr>
              <a:t>now:</a:t>
            </a:r>
          </a:p>
          <a:p>
            <a:endParaRPr lang="en-GB" sz="900" b="1" dirty="0"/>
          </a:p>
          <a:p>
            <a:pPr marL="171450" indent="-171450">
              <a:buFont typeface="Arial" pitchFamily="34" charset="0"/>
              <a:buChar char="•"/>
            </a:pPr>
            <a:r>
              <a:rPr lang="en-GB" sz="900" dirty="0" smtClean="0">
                <a:latin typeface="Arial" panose="020B0604020202020204" pitchFamily="34" charset="0"/>
                <a:cs typeface="Arial" panose="020B0604020202020204" pitchFamily="34" charset="0"/>
              </a:rPr>
              <a:t>Zander is in school 2-  Making </a:t>
            </a:r>
            <a:r>
              <a:rPr lang="en-GB" sz="1050" dirty="0" smtClean="0">
                <a:latin typeface="Arial" panose="020B0604020202020204" pitchFamily="34" charset="0"/>
                <a:cs typeface="Arial" panose="020B0604020202020204" pitchFamily="34" charset="0"/>
              </a:rPr>
              <a:t>progress, attendance good</a:t>
            </a:r>
            <a:endParaRPr lang="en-GB" sz="1050" dirty="0">
              <a:latin typeface="Arial" panose="020B0604020202020204" pitchFamily="34" charset="0"/>
              <a:cs typeface="Arial" panose="020B0604020202020204" pitchFamily="34" charset="0"/>
            </a:endParaRPr>
          </a:p>
          <a:p>
            <a:pPr marL="171450" indent="-171450">
              <a:buFont typeface="Arial" pitchFamily="34" charset="0"/>
              <a:buChar char="•"/>
            </a:pPr>
            <a:r>
              <a:rPr lang="en-GB" sz="1050" dirty="0" err="1" smtClean="0">
                <a:latin typeface="Arial" panose="020B0604020202020204" pitchFamily="34" charset="0"/>
                <a:cs typeface="Arial" panose="020B0604020202020204" pitchFamily="34" charset="0"/>
              </a:rPr>
              <a:t>Alfie</a:t>
            </a:r>
            <a:r>
              <a:rPr lang="en-GB" sz="1050" dirty="0" smtClean="0">
                <a:latin typeface="Arial" panose="020B0604020202020204" pitchFamily="34" charset="0"/>
                <a:cs typeface="Arial" panose="020B0604020202020204" pitchFamily="34" charset="0"/>
              </a:rPr>
              <a:t>  accessed 2 year old funding,  in school  nursery now </a:t>
            </a:r>
            <a:r>
              <a:rPr lang="en-GB" sz="1050" dirty="0">
                <a:latin typeface="Arial" panose="020B0604020202020204" pitchFamily="34" charset="0"/>
                <a:cs typeface="Arial" panose="020B0604020202020204" pitchFamily="34" charset="0"/>
              </a:rPr>
              <a:t>and moving to Reception – Progress positive</a:t>
            </a:r>
          </a:p>
          <a:p>
            <a:pPr marL="171450" indent="-171450">
              <a:buFont typeface="Arial" pitchFamily="34" charset="0"/>
              <a:buChar char="•"/>
            </a:pPr>
            <a:r>
              <a:rPr lang="en-GB" sz="1050" dirty="0" smtClean="0">
                <a:latin typeface="Arial" panose="020B0604020202020204" pitchFamily="34" charset="0"/>
                <a:cs typeface="Arial" panose="020B0604020202020204" pitchFamily="34" charset="0"/>
              </a:rPr>
              <a:t>Mark back </a:t>
            </a:r>
            <a:r>
              <a:rPr lang="en-GB" sz="1050" dirty="0">
                <a:latin typeface="Arial" panose="020B0604020202020204" pitchFamily="34" charset="0"/>
                <a:cs typeface="Arial" panose="020B0604020202020204" pitchFamily="34" charset="0"/>
              </a:rPr>
              <a:t>with Mum and doing well with </a:t>
            </a:r>
            <a:r>
              <a:rPr lang="en-GB" sz="1050" dirty="0" smtClean="0">
                <a:latin typeface="Arial" panose="020B0604020202020204" pitchFamily="34" charset="0"/>
                <a:cs typeface="Arial" panose="020B0604020202020204" pitchFamily="34" charset="0"/>
              </a:rPr>
              <a:t>Juniors</a:t>
            </a:r>
          </a:p>
          <a:p>
            <a:pPr marL="171450" indent="-171450">
              <a:buFont typeface="Arial" pitchFamily="34" charset="0"/>
              <a:buChar char="•"/>
            </a:pPr>
            <a:r>
              <a:rPr lang="en-GB" sz="1050" dirty="0" smtClean="0">
                <a:latin typeface="Arial" panose="020B0604020202020204" pitchFamily="34" charset="0"/>
                <a:cs typeface="Arial" panose="020B0604020202020204" pitchFamily="34" charset="0"/>
              </a:rPr>
              <a:t>Laura and Bob in their own home</a:t>
            </a:r>
            <a:endParaRPr lang="en-GB" sz="1050" dirty="0">
              <a:latin typeface="Arial" panose="020B0604020202020204" pitchFamily="34" charset="0"/>
              <a:cs typeface="Arial" panose="020B0604020202020204" pitchFamily="34" charset="0"/>
            </a:endParaRPr>
          </a:p>
          <a:p>
            <a:pPr marL="171450" indent="-171450">
              <a:buFont typeface="Arial" pitchFamily="34" charset="0"/>
              <a:buChar char="•"/>
            </a:pPr>
            <a:r>
              <a:rPr lang="en-GB" sz="1050" dirty="0">
                <a:latin typeface="Arial" panose="020B0604020202020204" pitchFamily="34" charset="0"/>
                <a:cs typeface="Arial" panose="020B0604020202020204" pitchFamily="34" charset="0"/>
              </a:rPr>
              <a:t>DBS/Trips/Return to </a:t>
            </a:r>
            <a:r>
              <a:rPr lang="en-GB" sz="1050" dirty="0" smtClean="0">
                <a:latin typeface="Arial" panose="020B0604020202020204" pitchFamily="34" charset="0"/>
                <a:cs typeface="Arial" panose="020B0604020202020204" pitchFamily="34" charset="0"/>
              </a:rPr>
              <a:t>work for Bob/School </a:t>
            </a:r>
            <a:r>
              <a:rPr lang="en-GB" sz="1050" dirty="0">
                <a:latin typeface="Arial" panose="020B0604020202020204" pitchFamily="34" charset="0"/>
                <a:cs typeface="Arial" panose="020B0604020202020204" pitchFamily="34" charset="0"/>
              </a:rPr>
              <a:t>Readiness</a:t>
            </a:r>
          </a:p>
          <a:p>
            <a:pPr marL="171450" indent="-171450">
              <a:buFont typeface="Arial" pitchFamily="34" charset="0"/>
              <a:buChar char="•"/>
            </a:pPr>
            <a:r>
              <a:rPr lang="en-GB" sz="1050" dirty="0">
                <a:latin typeface="Arial" panose="020B0604020202020204" pitchFamily="34" charset="0"/>
                <a:cs typeface="Arial" panose="020B0604020202020204" pitchFamily="34" charset="0"/>
              </a:rPr>
              <a:t>Open and honest </a:t>
            </a:r>
            <a:r>
              <a:rPr lang="en-GB" sz="1050" dirty="0" smtClean="0">
                <a:latin typeface="Arial" panose="020B0604020202020204" pitchFamily="34" charset="0"/>
                <a:cs typeface="Arial" panose="020B0604020202020204" pitchFamily="34" charset="0"/>
              </a:rPr>
              <a:t>relationship</a:t>
            </a:r>
          </a:p>
          <a:p>
            <a:pPr marL="171450" indent="-171450">
              <a:buFont typeface="Arial" pitchFamily="34" charset="0"/>
              <a:buChar char="•"/>
            </a:pPr>
            <a:r>
              <a:rPr lang="en-GB" sz="1050" dirty="0" smtClean="0">
                <a:latin typeface="Arial" panose="020B0604020202020204" pitchFamily="34" charset="0"/>
                <a:cs typeface="Arial" panose="020B0604020202020204" pitchFamily="34" charset="0"/>
              </a:rPr>
              <a:t>Mental Health support for Laura</a:t>
            </a:r>
          </a:p>
          <a:p>
            <a:pPr marL="171450" indent="-171450">
              <a:buFont typeface="Arial" pitchFamily="34" charset="0"/>
              <a:buChar char="•"/>
            </a:pPr>
            <a:r>
              <a:rPr lang="en-GB" sz="1050" dirty="0" smtClean="0">
                <a:latin typeface="Arial" panose="020B0604020202020204" pitchFamily="34" charset="0"/>
                <a:cs typeface="Arial" panose="020B0604020202020204" pitchFamily="34" charset="0"/>
              </a:rPr>
              <a:t>New friendships to support all</a:t>
            </a:r>
            <a:endParaRPr lang="en-GB" sz="1050" dirty="0">
              <a:latin typeface="Arial" panose="020B0604020202020204" pitchFamily="34" charset="0"/>
              <a:cs typeface="Arial" panose="020B0604020202020204" pitchFamily="34" charset="0"/>
            </a:endParaRPr>
          </a:p>
          <a:p>
            <a:pPr marL="171450" indent="-171450">
              <a:buFont typeface="Arial" pitchFamily="34" charset="0"/>
              <a:buChar char="•"/>
            </a:pPr>
            <a:endParaRPr lang="en-GB" sz="1050" dirty="0">
              <a:latin typeface="Arial" panose="020B0604020202020204" pitchFamily="34" charset="0"/>
              <a:cs typeface="Arial" panose="020B0604020202020204" pitchFamily="34" charset="0"/>
            </a:endParaRPr>
          </a:p>
          <a:p>
            <a:pPr marL="171450" indent="-171450">
              <a:buFont typeface="Arial" pitchFamily="34" charset="0"/>
              <a:buChar char="•"/>
            </a:pPr>
            <a:r>
              <a:rPr lang="en-GB" sz="1050" dirty="0">
                <a:latin typeface="Arial" panose="020B0604020202020204" pitchFamily="34" charset="0"/>
                <a:cs typeface="Arial" panose="020B0604020202020204" pitchFamily="34" charset="0"/>
              </a:rPr>
              <a:t>Partnership working Proactively has really supported this family in becoming a success</a:t>
            </a:r>
            <a:r>
              <a:rPr lang="en-GB" sz="1050" dirty="0" smtClean="0">
                <a:latin typeface="Arial" panose="020B0604020202020204" pitchFamily="34" charset="0"/>
                <a:cs typeface="Arial" panose="020B0604020202020204" pitchFamily="34" charset="0"/>
              </a:rPr>
              <a:t>.</a:t>
            </a:r>
            <a:endParaRPr lang="en-GB" sz="105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584" b="97462" l="2344" r="25391">
                        <a14:foregroundMark x1="14844" y1="6091" x2="8984" y2="94416"/>
                        <a14:foregroundMark x1="3125" y1="54822" x2="3125" y2="54822"/>
                        <a14:foregroundMark x1="23047" y1="44670" x2="23047" y2="44670"/>
                        <a14:foregroundMark x1="21484" y1="97462" x2="21484" y2="97462"/>
                      </a14:backgroundRemoval>
                    </a14:imgEffect>
                  </a14:imgLayer>
                </a14:imgProps>
              </a:ext>
              <a:ext uri="{28A0092B-C50C-407E-A947-70E740481C1C}">
                <a14:useLocalDpi xmlns:a14="http://schemas.microsoft.com/office/drawing/2010/main" val="0"/>
              </a:ext>
            </a:extLst>
          </a:blip>
          <a:srcRect r="71101"/>
          <a:stretch/>
        </p:blipFill>
        <p:spPr bwMode="auto">
          <a:xfrm>
            <a:off x="8397548" y="433986"/>
            <a:ext cx="651035" cy="25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38579" b="100000" l="81250" r="100000"/>
                    </a14:imgEffect>
                  </a14:imgLayer>
                </a14:imgProps>
              </a:ext>
              <a:ext uri="{28A0092B-C50C-407E-A947-70E740481C1C}">
                <a14:useLocalDpi xmlns:a14="http://schemas.microsoft.com/office/drawing/2010/main" val="0"/>
              </a:ext>
            </a:extLst>
          </a:blip>
          <a:srcRect l="80684" t="34650"/>
          <a:stretch/>
        </p:blipFill>
        <p:spPr bwMode="auto">
          <a:xfrm>
            <a:off x="6444208" y="1674787"/>
            <a:ext cx="503036" cy="126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3022" b="53956" l="67200" r="81667">
                        <a14:foregroundMark x1="74467" y1="31644" x2="74467" y2="31644"/>
                        <a14:foregroundMark x1="74067" y1="27556" x2="74667" y2="36622"/>
                        <a14:foregroundMark x1="74467" y1="36089" x2="74667" y2="45956"/>
                      </a14:backgroundRemoval>
                    </a14:imgEffect>
                  </a14:imgLayer>
                </a14:imgProps>
              </a:ext>
              <a:ext uri="{28A0092B-C50C-407E-A947-70E740481C1C}">
                <a14:useLocalDpi xmlns:a14="http://schemas.microsoft.com/office/drawing/2010/main" val="0"/>
              </a:ext>
            </a:extLst>
          </a:blip>
          <a:srcRect l="66916" t="23382" r="18197" b="46141"/>
          <a:stretch/>
        </p:blipFill>
        <p:spPr bwMode="auto">
          <a:xfrm>
            <a:off x="7956376" y="1892677"/>
            <a:ext cx="651851" cy="10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56030" l="0" r="18106">
                        <a14:foregroundMark x1="9471" y1="13358" x2="9471" y2="13358"/>
                        <a14:foregroundMark x1="8914" y1="4824" x2="7939" y2="39889"/>
                        <a14:foregroundMark x1="9889" y1="39332" x2="9889" y2="39332"/>
                        <a14:foregroundMark x1="13092" y1="48609" x2="13092" y2="48609"/>
                        <a14:foregroundMark x1="5014" y1="50093" x2="5014" y2="50093"/>
                        <a14:foregroundMark x1="6685" y1="10575" x2="6685" y2="10575"/>
                        <a14:foregroundMark x1="3482" y1="5937" x2="12674" y2="15028"/>
                      </a14:backgroundRemoval>
                    </a14:imgEffect>
                  </a14:imgLayer>
                </a14:imgProps>
              </a:ext>
              <a:ext uri="{28A0092B-C50C-407E-A947-70E740481C1C}">
                <a14:useLocalDpi xmlns:a14="http://schemas.microsoft.com/office/drawing/2010/main" val="0"/>
              </a:ext>
            </a:extLst>
          </a:blip>
          <a:srcRect r="82872" b="44745"/>
          <a:stretch/>
        </p:blipFill>
        <p:spPr bwMode="auto">
          <a:xfrm>
            <a:off x="6778896" y="392156"/>
            <a:ext cx="948407" cy="25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7742" b="98790" l="53476" r="100000">
                        <a14:foregroundMark x1="82888" y1="31048" x2="82888" y2="31048"/>
                        <a14:foregroundMark x1="72193" y1="32258" x2="72193" y2="32258"/>
                        <a14:foregroundMark x1="66845" y1="30645" x2="83957" y2="39113"/>
                        <a14:foregroundMark x1="74332" y1="46371" x2="68984" y2="93548"/>
                        <a14:foregroundMark x1="82888" y1="88710" x2="82888" y2="88710"/>
                        <a14:foregroundMark x1="91979" y1="43952" x2="91979" y2="43952"/>
                        <a14:foregroundMark x1="63102" y1="44758" x2="63102" y2="44758"/>
                        <a14:foregroundMark x1="60963" y1="25403" x2="60963" y2="25403"/>
                        <a14:foregroundMark x1="59893" y1="35484" x2="59893" y2="35484"/>
                        <a14:foregroundMark x1="90374" y1="24597" x2="90374" y2="24597"/>
                      </a14:backgroundRemoval>
                    </a14:imgEffect>
                  </a14:imgLayer>
                </a14:imgProps>
              </a:ext>
              <a:ext uri="{28A0092B-C50C-407E-A947-70E740481C1C}">
                <a14:useLocalDpi xmlns:a14="http://schemas.microsoft.com/office/drawing/2010/main" val="0"/>
              </a:ext>
            </a:extLst>
          </a:blip>
          <a:srcRect l="50000" t="18246"/>
          <a:stretch/>
        </p:blipFill>
        <p:spPr bwMode="auto">
          <a:xfrm>
            <a:off x="5730279" y="884640"/>
            <a:ext cx="857945" cy="2328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1911" b="50578" l="37467" r="49000">
                        <a14:foregroundMark x1="44133" y1="13244" x2="39733" y2="50311"/>
                        <a14:foregroundMark x1="40067" y1="26133" x2="40067" y2="26133"/>
                        <a14:foregroundMark x1="46200" y1="26044" x2="46200" y2="26044"/>
                        <a14:foregroundMark x1="47867" y1="35111" x2="47867" y2="35111"/>
                        <a14:foregroundMark x1="39267" y1="34222" x2="39267" y2="34222"/>
                        <a14:foregroundMark x1="40267" y1="14844" x2="40267" y2="14844"/>
                        <a14:foregroundMark x1="41933" y1="15200" x2="41933" y2="15200"/>
                        <a14:foregroundMark x1="46600" y1="38400" x2="46600" y2="38400"/>
                        <a14:foregroundMark x1="40333" y1="39111" x2="40333" y2="39111"/>
                        <a14:foregroundMark x1="38467" y1="34578" x2="38467" y2="34578"/>
                        <a14:foregroundMark x1="46400" y1="14933" x2="46400" y2="14933"/>
                        <a14:foregroundMark x1="40067" y1="15467" x2="46867" y2="16000"/>
                        <a14:foregroundMark x1="43200" y1="34844" x2="45200" y2="42400"/>
                        <a14:foregroundMark x1="46600" y1="49422" x2="46600" y2="49422"/>
                        <a14:foregroundMark x1="46600" y1="49778" x2="46600" y2="49778"/>
                      </a14:backgroundRemoval>
                    </a14:imgEffect>
                  </a14:imgLayer>
                </a14:imgProps>
              </a:ext>
              <a:ext uri="{28A0092B-C50C-407E-A947-70E740481C1C}">
                <a14:useLocalDpi xmlns:a14="http://schemas.microsoft.com/office/drawing/2010/main" val="0"/>
              </a:ext>
            </a:extLst>
          </a:blip>
          <a:srcRect l="36689" t="11420" r="48479" b="45863"/>
          <a:stretch/>
        </p:blipFill>
        <p:spPr bwMode="auto">
          <a:xfrm>
            <a:off x="7450499" y="1028810"/>
            <a:ext cx="773604" cy="167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085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2701921\Downloads\5.PNG"/>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817004" cy="858521"/>
          </a:xfrm>
          <a:prstGeom prst="rect">
            <a:avLst/>
          </a:prstGeom>
          <a:noFill/>
          <a:ln>
            <a:noFill/>
          </a:ln>
        </p:spPr>
      </p:pic>
      <p:sp>
        <p:nvSpPr>
          <p:cNvPr id="3" name="Rectangle 2"/>
          <p:cNvSpPr/>
          <p:nvPr/>
        </p:nvSpPr>
        <p:spPr>
          <a:xfrm>
            <a:off x="2483768" y="1263185"/>
            <a:ext cx="4464496" cy="461665"/>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The </a:t>
            </a:r>
            <a:r>
              <a:rPr lang="en-GB" sz="2400" b="1" dirty="0" smtClean="0">
                <a:latin typeface="Arial" panose="020B0604020202020204" pitchFamily="34" charset="0"/>
                <a:cs typeface="Arial" panose="020B0604020202020204" pitchFamily="34" charset="0"/>
              </a:rPr>
              <a:t>Landscape Ahead</a:t>
            </a:r>
            <a:endParaRPr lang="en-GB" sz="24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8484" y="1988840"/>
            <a:ext cx="895964" cy="125429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8038" y="4365104"/>
            <a:ext cx="1713790" cy="1224136"/>
          </a:xfrm>
          <a:prstGeom prst="rect">
            <a:avLst/>
          </a:prstGeom>
        </p:spPr>
      </p:pic>
      <p:sp>
        <p:nvSpPr>
          <p:cNvPr id="6" name="Rectangle 5"/>
          <p:cNvSpPr/>
          <p:nvPr/>
        </p:nvSpPr>
        <p:spPr>
          <a:xfrm>
            <a:off x="611560" y="1628800"/>
            <a:ext cx="6768752" cy="480131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Needs to be truly joint working</a:t>
            </a:r>
          </a:p>
          <a:p>
            <a:endParaRPr lang="en-GB" sz="10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Schools need to commit to working with parents </a:t>
            </a:r>
          </a:p>
          <a:p>
            <a:endParaRPr lang="en-GB" sz="10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Parent Plans for every school with all staff committed to a parent plan </a:t>
            </a:r>
          </a:p>
          <a:p>
            <a:pPr lvl="1"/>
            <a:r>
              <a:rPr lang="en-GB" sz="1400" b="1" dirty="0">
                <a:solidFill>
                  <a:srgbClr val="FF0000"/>
                </a:solidFill>
                <a:latin typeface="Arial" panose="020B0604020202020204" pitchFamily="34" charset="0"/>
                <a:cs typeface="Arial" panose="020B0604020202020204" pitchFamily="34" charset="0"/>
              </a:rPr>
              <a:t>Parenting </a:t>
            </a:r>
            <a:r>
              <a:rPr lang="en-GB" sz="1400" dirty="0">
                <a:latin typeface="Arial" panose="020B0604020202020204" pitchFamily="34" charset="0"/>
                <a:cs typeface="Arial" panose="020B0604020202020204" pitchFamily="34" charset="0"/>
              </a:rPr>
              <a:t>- Helping with parenting and childrearing skills and setting home conditions to </a:t>
            </a:r>
            <a:r>
              <a:rPr lang="en-GB" sz="1400" b="1" dirty="0">
                <a:latin typeface="Arial" panose="020B0604020202020204" pitchFamily="34" charset="0"/>
                <a:cs typeface="Arial" panose="020B0604020202020204" pitchFamily="34" charset="0"/>
              </a:rPr>
              <a:t>support a child’s abilities to access school.</a:t>
            </a:r>
            <a:endParaRPr lang="en-GB" sz="1400" dirty="0">
              <a:latin typeface="Arial" panose="020B0604020202020204" pitchFamily="34" charset="0"/>
              <a:cs typeface="Arial" panose="020B0604020202020204" pitchFamily="34" charset="0"/>
            </a:endParaRPr>
          </a:p>
          <a:p>
            <a:pPr lvl="1"/>
            <a:r>
              <a:rPr lang="en-GB" sz="1400" b="1" dirty="0">
                <a:solidFill>
                  <a:srgbClr val="FF0000"/>
                </a:solidFill>
                <a:latin typeface="Arial" panose="020B0604020202020204" pitchFamily="34" charset="0"/>
                <a:cs typeface="Arial" panose="020B0604020202020204" pitchFamily="34" charset="0"/>
              </a:rPr>
              <a:t>Communicating</a:t>
            </a:r>
            <a:r>
              <a:rPr lang="en-GB" sz="1400" dirty="0">
                <a:latin typeface="Arial" panose="020B0604020202020204" pitchFamily="34" charset="0"/>
                <a:cs typeface="Arial" panose="020B0604020202020204" pitchFamily="34" charset="0"/>
              </a:rPr>
              <a:t>  - Communicating about school, </a:t>
            </a:r>
            <a:r>
              <a:rPr lang="en-GB" sz="1400" b="1" dirty="0">
                <a:latin typeface="Arial" panose="020B0604020202020204" pitchFamily="34" charset="0"/>
                <a:cs typeface="Arial" panose="020B0604020202020204" pitchFamily="34" charset="0"/>
              </a:rPr>
              <a:t>attainment, achievement and child’s progress</a:t>
            </a:r>
            <a:endParaRPr lang="en-GB" sz="1400" dirty="0">
              <a:latin typeface="Arial" panose="020B0604020202020204" pitchFamily="34" charset="0"/>
              <a:cs typeface="Arial" panose="020B0604020202020204" pitchFamily="34" charset="0"/>
            </a:endParaRPr>
          </a:p>
          <a:p>
            <a:pPr lvl="1"/>
            <a:r>
              <a:rPr lang="en-GB" sz="1400" b="1" dirty="0">
                <a:solidFill>
                  <a:srgbClr val="FF0000"/>
                </a:solidFill>
                <a:latin typeface="Arial" panose="020B0604020202020204" pitchFamily="34" charset="0"/>
                <a:cs typeface="Arial" panose="020B0604020202020204" pitchFamily="34" charset="0"/>
              </a:rPr>
              <a:t>Participation</a:t>
            </a:r>
            <a:r>
              <a:rPr lang="en-GB" sz="1400" dirty="0">
                <a:latin typeface="Arial" panose="020B0604020202020204" pitchFamily="34" charset="0"/>
                <a:cs typeface="Arial" panose="020B0604020202020204" pitchFamily="34" charset="0"/>
              </a:rPr>
              <a:t>	 - Supporting school and school programmes. Improving </a:t>
            </a:r>
            <a:r>
              <a:rPr lang="en-GB" sz="1400" b="1" dirty="0">
                <a:latin typeface="Arial" panose="020B0604020202020204" pitchFamily="34" charset="0"/>
                <a:cs typeface="Arial" panose="020B0604020202020204" pitchFamily="34" charset="0"/>
              </a:rPr>
              <a:t>involvement in school activities</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inc</a:t>
            </a:r>
            <a:r>
              <a:rPr lang="en-GB" sz="1400" dirty="0">
                <a:latin typeface="Arial" panose="020B0604020202020204" pitchFamily="34" charset="0"/>
                <a:cs typeface="Arial" panose="020B0604020202020204" pitchFamily="34" charset="0"/>
              </a:rPr>
              <a:t> audiences at school events, PFA </a:t>
            </a:r>
            <a:r>
              <a:rPr lang="en-GB" sz="1400" dirty="0" err="1">
                <a:latin typeface="Arial" panose="020B0604020202020204" pitchFamily="34" charset="0"/>
                <a:cs typeface="Arial" panose="020B0604020202020204" pitchFamily="34" charset="0"/>
              </a:rPr>
              <a:t>etc</a:t>
            </a:r>
            <a:endParaRPr lang="en-GB" sz="1400" dirty="0">
              <a:latin typeface="Arial" panose="020B0604020202020204" pitchFamily="34" charset="0"/>
              <a:cs typeface="Arial" panose="020B0604020202020204" pitchFamily="34" charset="0"/>
            </a:endParaRPr>
          </a:p>
          <a:p>
            <a:pPr lvl="1"/>
            <a:r>
              <a:rPr lang="en-GB" sz="1400" b="1" dirty="0">
                <a:solidFill>
                  <a:srgbClr val="FF0000"/>
                </a:solidFill>
                <a:latin typeface="Arial" panose="020B0604020202020204" pitchFamily="34" charset="0"/>
                <a:cs typeface="Arial" panose="020B0604020202020204" pitchFamily="34" charset="0"/>
              </a:rPr>
              <a:t>Learning at home </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Learning at home</a:t>
            </a:r>
            <a:r>
              <a:rPr lang="en-GB" sz="1400" dirty="0">
                <a:latin typeface="Arial" panose="020B0604020202020204" pitchFamily="34" charset="0"/>
                <a:cs typeface="Arial" panose="020B0604020202020204" pitchFamily="34" charset="0"/>
              </a:rPr>
              <a:t>, homework and curricular based activity.</a:t>
            </a:r>
          </a:p>
          <a:p>
            <a:pPr lvl="1"/>
            <a:r>
              <a:rPr lang="en-GB" sz="1400" b="1" dirty="0">
                <a:solidFill>
                  <a:srgbClr val="FF0000"/>
                </a:solidFill>
                <a:latin typeface="Arial" panose="020B0604020202020204" pitchFamily="34" charset="0"/>
                <a:cs typeface="Arial" panose="020B0604020202020204" pitchFamily="34" charset="0"/>
              </a:rPr>
              <a:t>Decision Making </a:t>
            </a:r>
            <a:r>
              <a:rPr lang="en-GB" sz="1400" dirty="0">
                <a:latin typeface="Arial" panose="020B0604020202020204" pitchFamily="34" charset="0"/>
                <a:cs typeface="Arial" panose="020B0604020202020204" pitchFamily="34" charset="0"/>
              </a:rPr>
              <a:t>- Participating in </a:t>
            </a:r>
            <a:r>
              <a:rPr lang="en-GB" sz="1400" b="1" dirty="0">
                <a:latin typeface="Arial" panose="020B0604020202020204" pitchFamily="34" charset="0"/>
                <a:cs typeface="Arial" panose="020B0604020202020204" pitchFamily="34" charset="0"/>
              </a:rPr>
              <a:t>decision making, </a:t>
            </a:r>
            <a:r>
              <a:rPr lang="en-GB" sz="1400" dirty="0">
                <a:latin typeface="Arial" panose="020B0604020202020204" pitchFamily="34" charset="0"/>
                <a:cs typeface="Arial" panose="020B0604020202020204" pitchFamily="34" charset="0"/>
              </a:rPr>
              <a:t>school governance, questionnaires, information sharing about the school to benefit the school, children, other parents and stakeholders and the community</a:t>
            </a:r>
          </a:p>
          <a:p>
            <a:pPr lvl="1"/>
            <a:r>
              <a:rPr lang="en-GB" sz="1400" b="1" dirty="0">
                <a:solidFill>
                  <a:srgbClr val="FF0000"/>
                </a:solidFill>
                <a:latin typeface="Arial" panose="020B0604020202020204" pitchFamily="34" charset="0"/>
                <a:cs typeface="Arial" panose="020B0604020202020204" pitchFamily="34" charset="0"/>
              </a:rPr>
              <a:t>Collaborating with the community </a:t>
            </a:r>
            <a:r>
              <a:rPr lang="en-GB" sz="1400" dirty="0">
                <a:latin typeface="Arial" panose="020B0604020202020204" pitchFamily="34" charset="0"/>
                <a:cs typeface="Arial" panose="020B0604020202020204" pitchFamily="34" charset="0"/>
              </a:rPr>
              <a:t>- Services for parents in the community, liaison with the school and </a:t>
            </a:r>
            <a:r>
              <a:rPr lang="en-GB" sz="1400" b="1" dirty="0">
                <a:latin typeface="Arial" panose="020B0604020202020204" pitchFamily="34" charset="0"/>
                <a:cs typeface="Arial" panose="020B0604020202020204" pitchFamily="34" charset="0"/>
              </a:rPr>
              <a:t>outside agencies.</a:t>
            </a:r>
          </a:p>
          <a:p>
            <a:pPr marL="329184" lvl="1" indent="0">
              <a:buNone/>
            </a:pPr>
            <a:endParaRPr lang="en-GB" sz="10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School committed to the Locality Partnership way of working and attending Early Help meetings</a:t>
            </a:r>
          </a:p>
          <a:p>
            <a:endParaRPr lang="en-GB" sz="10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Dadding about and Mumming about in every school!</a:t>
            </a:r>
          </a:p>
        </p:txBody>
      </p:sp>
    </p:spTree>
    <p:extLst>
      <p:ext uri="{BB962C8B-B14F-4D97-AF65-F5344CB8AC3E}">
        <p14:creationId xmlns:p14="http://schemas.microsoft.com/office/powerpoint/2010/main" val="43384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276854" y="3092007"/>
            <a:ext cx="4847038" cy="2187269"/>
          </a:xfrm>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sz="2700" dirty="0" smtClean="0"/>
              <a:t>Positive Locality Partnership Working</a:t>
            </a:r>
            <a:br>
              <a:rPr lang="en-GB" sz="2700" dirty="0" smtClean="0"/>
            </a:br>
            <a:r>
              <a:rPr lang="en-GB" sz="2700" dirty="0" smtClean="0"/>
              <a:t> - an Education Perspective</a:t>
            </a:r>
            <a:r>
              <a:rPr lang="en-GB" dirty="0" smtClean="0"/>
              <a:t/>
            </a:r>
            <a:br>
              <a:rPr lang="en-GB" dirty="0" smtClean="0"/>
            </a:b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68144" y="548680"/>
            <a:ext cx="2274309" cy="16244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7544" y="332656"/>
            <a:ext cx="1973344" cy="2763392"/>
          </a:xfrm>
          <a:prstGeom prst="rect">
            <a:avLst/>
          </a:prstGeom>
        </p:spPr>
      </p:pic>
      <p:sp>
        <p:nvSpPr>
          <p:cNvPr id="6" name="TextBox 5"/>
          <p:cNvSpPr txBox="1"/>
          <p:nvPr/>
        </p:nvSpPr>
        <p:spPr>
          <a:xfrm rot="20492458">
            <a:off x="923681" y="4068237"/>
            <a:ext cx="1988625" cy="1384995"/>
          </a:xfrm>
          <a:prstGeom prst="rect">
            <a:avLst/>
          </a:prstGeom>
          <a:noFill/>
        </p:spPr>
        <p:txBody>
          <a:bodyPr wrap="square" rtlCol="0">
            <a:spAutoFit/>
          </a:bodyPr>
          <a:lstStyle/>
          <a:p>
            <a:pPr algn="ctr"/>
            <a:r>
              <a:rPr lang="en-GB" sz="2800" dirty="0" smtClean="0">
                <a:solidFill>
                  <a:prstClr val="black"/>
                </a:solidFill>
              </a:rPr>
              <a:t>The journey so far…</a:t>
            </a:r>
            <a:endParaRPr lang="en-GB" sz="2800" dirty="0">
              <a:solidFill>
                <a:prstClr val="black"/>
              </a:solidFill>
            </a:endParaRPr>
          </a:p>
        </p:txBody>
      </p:sp>
    </p:spTree>
    <p:extLst>
      <p:ext uri="{BB962C8B-B14F-4D97-AF65-F5344CB8AC3E}">
        <p14:creationId xmlns:p14="http://schemas.microsoft.com/office/powerpoint/2010/main" val="250223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2701921\Downloads\5.PNG"/>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817004" cy="858521"/>
          </a:xfrm>
          <a:prstGeom prst="rect">
            <a:avLst/>
          </a:prstGeom>
          <a:noFill/>
          <a:ln>
            <a:noFill/>
          </a:ln>
        </p:spPr>
      </p:pic>
      <p:sp>
        <p:nvSpPr>
          <p:cNvPr id="4" name="Rectangle 3"/>
          <p:cNvSpPr/>
          <p:nvPr/>
        </p:nvSpPr>
        <p:spPr>
          <a:xfrm>
            <a:off x="1043608" y="1556792"/>
            <a:ext cx="4896544" cy="523220"/>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Early Help Offer</a:t>
            </a:r>
          </a:p>
        </p:txBody>
      </p:sp>
      <p:sp>
        <p:nvSpPr>
          <p:cNvPr id="5" name="Rectangle 4"/>
          <p:cNvSpPr/>
          <p:nvPr/>
        </p:nvSpPr>
        <p:spPr>
          <a:xfrm>
            <a:off x="899592" y="2492896"/>
            <a:ext cx="6336704" cy="3693319"/>
          </a:xfrm>
          <a:prstGeom prst="rect">
            <a:avLst/>
          </a:prstGeom>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They saying ‘it takes a village to raise a child’ this always makes me think of Early Help</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Positive impact on children’s lives, working with parents to help make a difference. (Seen this first hand from early ‘Family Resource Workers’ based in schools to MAT and Joint commissioning)</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So when an opportunity came about to ‘Radically Re-think the Early Help Offer’ -  and to work jointly with other professionals, to undertake joint commissioning to impact positively on our vulnerable families before they get to crisis - we were eager to get involved.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323" y="1740046"/>
            <a:ext cx="1152918" cy="1614233"/>
          </a:xfrm>
          <a:prstGeom prst="rect">
            <a:avLst/>
          </a:prstGeom>
        </p:spPr>
      </p:pic>
    </p:spTree>
    <p:extLst>
      <p:ext uri="{BB962C8B-B14F-4D97-AF65-F5344CB8AC3E}">
        <p14:creationId xmlns:p14="http://schemas.microsoft.com/office/powerpoint/2010/main" val="972679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2701921\Downloads\5.PNG"/>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817004" cy="858521"/>
          </a:xfrm>
          <a:prstGeom prst="rect">
            <a:avLst/>
          </a:prstGeom>
          <a:noFill/>
          <a:ln>
            <a:noFill/>
          </a:ln>
        </p:spPr>
      </p:pic>
      <p:sp>
        <p:nvSpPr>
          <p:cNvPr id="4" name="Rectangle 3"/>
          <p:cNvSpPr/>
          <p:nvPr/>
        </p:nvSpPr>
        <p:spPr>
          <a:xfrm>
            <a:off x="1043608" y="1556792"/>
            <a:ext cx="6912768" cy="523220"/>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Non-negotiable for me and our team…</a:t>
            </a:r>
          </a:p>
        </p:txBody>
      </p:sp>
      <p:sp>
        <p:nvSpPr>
          <p:cNvPr id="3" name="Rectangle 2"/>
          <p:cNvSpPr/>
          <p:nvPr/>
        </p:nvSpPr>
        <p:spPr>
          <a:xfrm>
            <a:off x="863588" y="2080012"/>
            <a:ext cx="7272808" cy="3416320"/>
          </a:xfrm>
          <a:prstGeom prst="rect">
            <a:avLst/>
          </a:prstGeom>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When I became a teacher I made a commitment </a:t>
            </a:r>
            <a:r>
              <a:rPr lang="en-GB">
                <a:latin typeface="Arial" panose="020B0604020202020204" pitchFamily="34" charset="0"/>
                <a:cs typeface="Arial" panose="020B0604020202020204" pitchFamily="34" charset="0"/>
              </a:rPr>
              <a:t>to </a:t>
            </a:r>
            <a:r>
              <a:rPr lang="en-GB"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children, parents and staff that I would always prioritise the children, their families and the needs of the community. Started at </a:t>
            </a:r>
            <a:r>
              <a:rPr lang="en-GB" dirty="0" err="1">
                <a:latin typeface="Arial" panose="020B0604020202020204" pitchFamily="34" charset="0"/>
                <a:cs typeface="Arial" panose="020B0604020202020204" pitchFamily="34" charset="0"/>
              </a:rPr>
              <a:t>Poolsbrook</a:t>
            </a:r>
            <a:r>
              <a:rPr lang="en-GB" dirty="0">
                <a:latin typeface="Arial" panose="020B0604020202020204" pitchFamily="34" charset="0"/>
                <a:cs typeface="Arial" panose="020B0604020202020204" pitchFamily="34" charset="0"/>
              </a:rPr>
              <a:t> and developed at Bolsover.</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Support parents before they were in crisis – trying to be pro-active and not just re-active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Offering whatever support was on hand, to help improve children’s lives.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This work was enhanced by the first Family Resource Workers, situated in our schools, to the development of Multi Agency Teams. We have always tried to work collaboratively and effectively as possible for children and families.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5589240"/>
            <a:ext cx="1472457" cy="103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51920" y="5993041"/>
            <a:ext cx="5314275"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Plus I have a big mouth and am quite opinionated!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30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541757" cy="6408712"/>
          </a:xfrm>
        </p:spPr>
        <p:txBody>
          <a:bodyPr>
            <a:normAutofit fontScale="70000" lnSpcReduction="20000"/>
          </a:bodyPr>
          <a:lstStyle/>
          <a:p>
            <a:pPr marL="0" indent="0">
              <a:buNone/>
            </a:pPr>
            <a:r>
              <a:rPr lang="en-GB" sz="1600" b="1" dirty="0" smtClean="0">
                <a:solidFill>
                  <a:schemeClr val="tx1"/>
                </a:solidFill>
                <a:latin typeface="Arial" panose="020B0604020202020204" pitchFamily="34" charset="0"/>
                <a:cs typeface="Arial" panose="020B0604020202020204" pitchFamily="34" charset="0"/>
              </a:rPr>
              <a:t>Who is ‘we’?</a:t>
            </a:r>
          </a:p>
          <a:p>
            <a:pPr marL="0" indent="0">
              <a:buNone/>
            </a:pPr>
            <a:endParaRPr lang="en-GB" sz="1600" b="1" dirty="0" smtClean="0">
              <a:solidFill>
                <a:schemeClr val="tx1"/>
              </a:solidFill>
              <a:latin typeface="Arial" panose="020B0604020202020204" pitchFamily="34" charset="0"/>
              <a:cs typeface="Arial" panose="020B0604020202020204" pitchFamily="34" charset="0"/>
            </a:endParaRPr>
          </a:p>
          <a:p>
            <a:pPr marL="0" indent="0">
              <a:buNone/>
            </a:pPr>
            <a:r>
              <a:rPr lang="en-GB" sz="1600" b="1" dirty="0" smtClean="0">
                <a:solidFill>
                  <a:schemeClr val="tx1"/>
                </a:solidFill>
                <a:latin typeface="Arial" panose="020B0604020202020204" pitchFamily="34" charset="0"/>
                <a:cs typeface="Arial" panose="020B0604020202020204" pitchFamily="34" charset="0"/>
              </a:rPr>
              <a:t>Bolsover Excellence Schools Trust</a:t>
            </a:r>
          </a:p>
          <a:p>
            <a:pPr marL="0" indent="0">
              <a:buNone/>
            </a:pPr>
            <a:endParaRPr lang="en-GB" sz="1600" b="1" u="sng" dirty="0" smtClean="0">
              <a:solidFill>
                <a:schemeClr val="tx1"/>
              </a:solidFill>
              <a:latin typeface="Arial" panose="020B0604020202020204" pitchFamily="34" charset="0"/>
              <a:cs typeface="Arial" panose="020B0604020202020204" pitchFamily="34" charset="0"/>
            </a:endParaRPr>
          </a:p>
          <a:p>
            <a:pPr marL="0" indent="0">
              <a:buNone/>
            </a:pPr>
            <a:r>
              <a:rPr lang="en-GB" sz="1600" b="1" u="sng" dirty="0" smtClean="0">
                <a:solidFill>
                  <a:schemeClr val="tx1"/>
                </a:solidFill>
                <a:latin typeface="Arial" panose="020B0604020202020204" pitchFamily="34" charset="0"/>
                <a:cs typeface="Arial" panose="020B0604020202020204" pitchFamily="34" charset="0"/>
              </a:rPr>
              <a:t>Schools </a:t>
            </a:r>
            <a:r>
              <a:rPr lang="en-GB" sz="1600" b="1" u="sng" dirty="0">
                <a:solidFill>
                  <a:schemeClr val="tx1"/>
                </a:solidFill>
                <a:latin typeface="Arial" panose="020B0604020202020204" pitchFamily="34" charset="0"/>
                <a:cs typeface="Arial" panose="020B0604020202020204" pitchFamily="34" charset="0"/>
              </a:rPr>
              <a:t>Involved:</a:t>
            </a:r>
            <a:endParaRPr lang="en-GB" sz="1600" dirty="0">
              <a:solidFill>
                <a:schemeClr val="tx1"/>
              </a:solidFill>
              <a:latin typeface="Arial" panose="020B0604020202020204" pitchFamily="34" charset="0"/>
              <a:cs typeface="Arial" panose="020B0604020202020204" pitchFamily="34" charset="0"/>
            </a:endParaRPr>
          </a:p>
          <a:p>
            <a:pPr marL="0" lvl="0" indent="0">
              <a:buNone/>
            </a:pPr>
            <a:r>
              <a:rPr lang="en-GB" sz="1600" dirty="0" err="1">
                <a:solidFill>
                  <a:schemeClr val="tx1"/>
                </a:solidFill>
                <a:latin typeface="Arial" panose="020B0604020202020204" pitchFamily="34" charset="0"/>
                <a:cs typeface="Arial" panose="020B0604020202020204" pitchFamily="34" charset="0"/>
              </a:rPr>
              <a:t>Bramley</a:t>
            </a:r>
            <a:r>
              <a:rPr lang="en-GB" sz="1600" dirty="0">
                <a:solidFill>
                  <a:schemeClr val="tx1"/>
                </a:solidFill>
                <a:latin typeface="Arial" panose="020B0604020202020204" pitchFamily="34" charset="0"/>
                <a:cs typeface="Arial" panose="020B0604020202020204" pitchFamily="34" charset="0"/>
              </a:rPr>
              <a:t> Vale Primary</a:t>
            </a:r>
          </a:p>
          <a:p>
            <a:pPr marL="0" lvl="0" indent="0">
              <a:buNone/>
            </a:pPr>
            <a:r>
              <a:rPr lang="en-GB" sz="1600" dirty="0">
                <a:solidFill>
                  <a:schemeClr val="tx1"/>
                </a:solidFill>
                <a:latin typeface="Arial" panose="020B0604020202020204" pitchFamily="34" charset="0"/>
                <a:cs typeface="Arial" panose="020B0604020202020204" pitchFamily="34" charset="0"/>
              </a:rPr>
              <a:t>Brockley Primary</a:t>
            </a:r>
          </a:p>
          <a:p>
            <a:pPr marL="0" lvl="0" indent="0">
              <a:buNone/>
            </a:pPr>
            <a:r>
              <a:rPr lang="en-GB" sz="1600" dirty="0">
                <a:solidFill>
                  <a:schemeClr val="tx1"/>
                </a:solidFill>
                <a:latin typeface="Arial" panose="020B0604020202020204" pitchFamily="34" charset="0"/>
                <a:cs typeface="Arial" panose="020B0604020202020204" pitchFamily="34" charset="0"/>
              </a:rPr>
              <a:t>Arkwright Primary </a:t>
            </a:r>
          </a:p>
          <a:p>
            <a:pPr marL="0" lvl="0" indent="0">
              <a:buNone/>
            </a:pPr>
            <a:r>
              <a:rPr lang="en-GB" sz="1600" dirty="0">
                <a:solidFill>
                  <a:schemeClr val="tx1"/>
                </a:solidFill>
                <a:latin typeface="Arial" panose="020B0604020202020204" pitchFamily="34" charset="0"/>
                <a:cs typeface="Arial" panose="020B0604020202020204" pitchFamily="34" charset="0"/>
              </a:rPr>
              <a:t>Duckmanton Primary</a:t>
            </a:r>
          </a:p>
          <a:p>
            <a:pPr marL="0" lvl="0" indent="0">
              <a:buNone/>
            </a:pPr>
            <a:r>
              <a:rPr lang="en-GB" sz="1600" dirty="0">
                <a:solidFill>
                  <a:schemeClr val="tx1"/>
                </a:solidFill>
                <a:latin typeface="Arial" panose="020B0604020202020204" pitchFamily="34" charset="0"/>
                <a:cs typeface="Arial" panose="020B0604020202020204" pitchFamily="34" charset="0"/>
              </a:rPr>
              <a:t>New Bolsover Primary</a:t>
            </a:r>
          </a:p>
          <a:p>
            <a:pPr marL="0" lvl="0" indent="0">
              <a:buNone/>
            </a:pPr>
            <a:r>
              <a:rPr lang="en-GB" sz="1600" dirty="0">
                <a:solidFill>
                  <a:schemeClr val="tx1"/>
                </a:solidFill>
                <a:latin typeface="Arial" panose="020B0604020202020204" pitchFamily="34" charset="0"/>
                <a:cs typeface="Arial" panose="020B0604020202020204" pitchFamily="34" charset="0"/>
              </a:rPr>
              <a:t>Bolsover C of E Juniors</a:t>
            </a:r>
          </a:p>
          <a:p>
            <a:pPr marL="0" lvl="0" indent="0">
              <a:buNone/>
            </a:pPr>
            <a:r>
              <a:rPr lang="en-GB" sz="1600" dirty="0">
                <a:solidFill>
                  <a:schemeClr val="tx1"/>
                </a:solidFill>
                <a:latin typeface="Arial" panose="020B0604020202020204" pitchFamily="34" charset="0"/>
                <a:cs typeface="Arial" panose="020B0604020202020204" pitchFamily="34" charset="0"/>
              </a:rPr>
              <a:t>Bolsover Infant and Nursery</a:t>
            </a:r>
          </a:p>
          <a:p>
            <a:pPr marL="0" lvl="0" indent="0">
              <a:buNone/>
            </a:pPr>
            <a:r>
              <a:rPr lang="en-GB" sz="1600" dirty="0" err="1">
                <a:solidFill>
                  <a:schemeClr val="tx1"/>
                </a:solidFill>
                <a:latin typeface="Arial" panose="020B0604020202020204" pitchFamily="34" charset="0"/>
                <a:cs typeface="Arial" panose="020B0604020202020204" pitchFamily="34" charset="0"/>
              </a:rPr>
              <a:t>Palterton</a:t>
            </a:r>
            <a:r>
              <a:rPr lang="en-GB" sz="1600" dirty="0">
                <a:solidFill>
                  <a:schemeClr val="tx1"/>
                </a:solidFill>
                <a:latin typeface="Arial" panose="020B0604020202020204" pitchFamily="34" charset="0"/>
                <a:cs typeface="Arial" panose="020B0604020202020204" pitchFamily="34" charset="0"/>
              </a:rPr>
              <a:t> Primary</a:t>
            </a:r>
          </a:p>
          <a:p>
            <a:pPr marL="0" lvl="0" indent="0">
              <a:buNone/>
            </a:pPr>
            <a:r>
              <a:rPr lang="en-GB" sz="1600" dirty="0" err="1">
                <a:solidFill>
                  <a:schemeClr val="tx1"/>
                </a:solidFill>
                <a:latin typeface="Arial" panose="020B0604020202020204" pitchFamily="34" charset="0"/>
                <a:cs typeface="Arial" panose="020B0604020202020204" pitchFamily="34" charset="0"/>
              </a:rPr>
              <a:t>Scarcliffe</a:t>
            </a:r>
            <a:r>
              <a:rPr lang="en-GB" sz="1600" dirty="0">
                <a:solidFill>
                  <a:schemeClr val="tx1"/>
                </a:solidFill>
                <a:latin typeface="Arial" panose="020B0604020202020204" pitchFamily="34" charset="0"/>
                <a:cs typeface="Arial" panose="020B0604020202020204" pitchFamily="34" charset="0"/>
              </a:rPr>
              <a:t> Primary</a:t>
            </a:r>
          </a:p>
          <a:p>
            <a:pPr marL="0" lvl="0" indent="0">
              <a:buNone/>
            </a:pPr>
            <a:r>
              <a:rPr lang="en-GB" sz="1600" dirty="0" err="1">
                <a:solidFill>
                  <a:schemeClr val="tx1"/>
                </a:solidFill>
                <a:latin typeface="Arial" panose="020B0604020202020204" pitchFamily="34" charset="0"/>
                <a:cs typeface="Arial" panose="020B0604020202020204" pitchFamily="34" charset="0"/>
              </a:rPr>
              <a:t>Sharley</a:t>
            </a:r>
            <a:r>
              <a:rPr lang="en-GB" sz="1600" dirty="0">
                <a:solidFill>
                  <a:schemeClr val="tx1"/>
                </a:solidFill>
                <a:latin typeface="Arial" panose="020B0604020202020204" pitchFamily="34" charset="0"/>
                <a:cs typeface="Arial" panose="020B0604020202020204" pitchFamily="34" charset="0"/>
              </a:rPr>
              <a:t> Park Primary </a:t>
            </a:r>
          </a:p>
          <a:p>
            <a:pPr marL="0" lvl="0" indent="0">
              <a:buNone/>
            </a:pPr>
            <a:r>
              <a:rPr lang="en-GB" sz="1600" dirty="0">
                <a:solidFill>
                  <a:schemeClr val="tx1"/>
                </a:solidFill>
                <a:latin typeface="Arial" panose="020B0604020202020204" pitchFamily="34" charset="0"/>
                <a:cs typeface="Arial" panose="020B0604020202020204" pitchFamily="34" charset="0"/>
              </a:rPr>
              <a:t>Tupton Primary </a:t>
            </a:r>
          </a:p>
          <a:p>
            <a:pPr marL="0" lvl="0" indent="0">
              <a:buNone/>
            </a:pPr>
            <a:r>
              <a:rPr lang="en-GB" sz="1600" dirty="0">
                <a:solidFill>
                  <a:schemeClr val="tx1"/>
                </a:solidFill>
                <a:latin typeface="Arial" panose="020B0604020202020204" pitchFamily="34" charset="0"/>
                <a:cs typeface="Arial" panose="020B0604020202020204" pitchFamily="34" charset="0"/>
              </a:rPr>
              <a:t>The Bolsover </a:t>
            </a:r>
            <a:r>
              <a:rPr lang="en-GB" sz="1600" dirty="0" smtClean="0">
                <a:solidFill>
                  <a:schemeClr val="tx1"/>
                </a:solidFill>
                <a:latin typeface="Arial" panose="020B0604020202020204" pitchFamily="34" charset="0"/>
                <a:cs typeface="Arial" panose="020B0604020202020204" pitchFamily="34" charset="0"/>
              </a:rPr>
              <a:t>School</a:t>
            </a:r>
          </a:p>
          <a:p>
            <a:pPr marL="0" lv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u="sng" dirty="0">
                <a:solidFill>
                  <a:schemeClr val="tx1"/>
                </a:solidFill>
                <a:latin typeface="Arial" panose="020B0604020202020204" pitchFamily="34" charset="0"/>
                <a:cs typeface="Arial" panose="020B0604020202020204" pitchFamily="34" charset="0"/>
              </a:rPr>
              <a:t>VISION</a:t>
            </a: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Inspiring all, to learn and achieve their best, in our schools and communities.</a:t>
            </a:r>
          </a:p>
          <a:p>
            <a:endParaRPr lang="en-GB" sz="1600" u="sng" dirty="0" smtClean="0">
              <a:solidFill>
                <a:schemeClr val="tx1"/>
              </a:solidFill>
              <a:latin typeface="Arial" panose="020B0604020202020204" pitchFamily="34" charset="0"/>
              <a:cs typeface="Arial" panose="020B0604020202020204" pitchFamily="34" charset="0"/>
            </a:endParaRPr>
          </a:p>
          <a:p>
            <a:pPr marL="0" indent="0">
              <a:buNone/>
            </a:pPr>
            <a:r>
              <a:rPr lang="en-GB" sz="1600" u="sng" dirty="0" smtClean="0">
                <a:solidFill>
                  <a:schemeClr val="tx1"/>
                </a:solidFill>
                <a:latin typeface="Arial" panose="020B0604020202020204" pitchFamily="34" charset="0"/>
                <a:cs typeface="Arial" panose="020B0604020202020204" pitchFamily="34" charset="0"/>
              </a:rPr>
              <a:t>AIM</a:t>
            </a: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We aim for all of our schools to retain their autonomy and the individuality which makes each one distinctive and unique. However, collaborative working will make them stronger. Together they will take a collective responsibility to provide support and challenge on the path to excellence for all.</a:t>
            </a:r>
          </a:p>
          <a:p>
            <a:pPr marL="0" indent="0">
              <a:buNone/>
            </a:pPr>
            <a:endParaRPr lang="en-GB" sz="1600" u="sng" dirty="0" smtClean="0">
              <a:solidFill>
                <a:schemeClr val="tx1"/>
              </a:solidFill>
              <a:latin typeface="Arial" panose="020B0604020202020204" pitchFamily="34" charset="0"/>
              <a:cs typeface="Arial" panose="020B0604020202020204" pitchFamily="34" charset="0"/>
            </a:endParaRPr>
          </a:p>
          <a:p>
            <a:pPr marL="0" indent="0">
              <a:buNone/>
            </a:pPr>
            <a:r>
              <a:rPr lang="en-GB" sz="1600" u="sng" dirty="0" smtClean="0">
                <a:solidFill>
                  <a:schemeClr val="tx1"/>
                </a:solidFill>
                <a:latin typeface="Arial" panose="020B0604020202020204" pitchFamily="34" charset="0"/>
                <a:cs typeface="Arial" panose="020B0604020202020204" pitchFamily="34" charset="0"/>
              </a:rPr>
              <a:t>Bolsover </a:t>
            </a:r>
            <a:r>
              <a:rPr lang="en-GB" sz="1600" u="sng" dirty="0">
                <a:solidFill>
                  <a:schemeClr val="tx1"/>
                </a:solidFill>
                <a:latin typeface="Arial" panose="020B0604020202020204" pitchFamily="34" charset="0"/>
                <a:cs typeface="Arial" panose="020B0604020202020204" pitchFamily="34" charset="0"/>
              </a:rPr>
              <a:t>Excellence Schools Trust values:</a:t>
            </a:r>
            <a:endParaRPr lang="en-GB" sz="1600" dirty="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At BEST we value children and ensure they are key to all of the work we undertake.</a:t>
            </a:r>
          </a:p>
          <a:p>
            <a:pPr>
              <a:buClrTx/>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We value:</a:t>
            </a:r>
          </a:p>
          <a:p>
            <a:pPr>
              <a:buClrTx/>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 diversity each school brings to the collaboration</a:t>
            </a:r>
          </a:p>
          <a:p>
            <a:pPr>
              <a:buClrTx/>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 well-being of all to enable enjoyable and effective learning</a:t>
            </a:r>
          </a:p>
          <a:p>
            <a:pPr>
              <a:buClrTx/>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Sharing expertise, experiences and opportunities across the range of schools</a:t>
            </a:r>
            <a:r>
              <a:rPr lang="en-GB" sz="1600" dirty="0">
                <a:latin typeface="Arial" panose="020B0604020202020204" pitchFamily="34" charset="0"/>
                <a:cs typeface="Arial" panose="020B0604020202020204" pitchFamily="34" charset="0"/>
              </a:rPr>
              <a:t> </a:t>
            </a:r>
            <a:r>
              <a:rPr lang="en-GB" sz="2600" b="1" dirty="0">
                <a:solidFill>
                  <a:schemeClr val="accent1"/>
                </a:solidFill>
                <a:latin typeface="Arial" panose="020B0604020202020204" pitchFamily="34" charset="0"/>
                <a:cs typeface="Arial" panose="020B0604020202020204" pitchFamily="34" charset="0"/>
              </a:rPr>
              <a:t>with all stakeholders</a:t>
            </a:r>
          </a:p>
          <a:p>
            <a:pPr>
              <a:buClrTx/>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Open and honest </a:t>
            </a:r>
            <a:r>
              <a:rPr lang="en-GB" sz="2300" b="1" dirty="0">
                <a:solidFill>
                  <a:schemeClr val="accent1"/>
                </a:solidFill>
                <a:latin typeface="Arial" panose="020B0604020202020204" pitchFamily="34" charset="0"/>
                <a:cs typeface="Arial" panose="020B0604020202020204" pitchFamily="34" charset="0"/>
              </a:rPr>
              <a:t>relationships based on mutual trust</a:t>
            </a:r>
          </a:p>
          <a:p>
            <a:pPr>
              <a:buClrTx/>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A cohesive and strategic approach to education that benefits the </a:t>
            </a:r>
            <a:r>
              <a:rPr lang="en-GB" sz="2100" b="1" dirty="0">
                <a:solidFill>
                  <a:schemeClr val="accent1"/>
                </a:solidFill>
                <a:latin typeface="Arial" panose="020B0604020202020204" pitchFamily="34" charset="0"/>
                <a:cs typeface="Arial" panose="020B0604020202020204" pitchFamily="34" charset="0"/>
              </a:rPr>
              <a:t>whole community </a:t>
            </a:r>
            <a:r>
              <a:rPr lang="en-GB" sz="1600" dirty="0">
                <a:solidFill>
                  <a:schemeClr val="tx1"/>
                </a:solidFill>
                <a:latin typeface="Arial" panose="020B0604020202020204" pitchFamily="34" charset="0"/>
                <a:cs typeface="Arial" panose="020B0604020202020204" pitchFamily="34" charset="0"/>
              </a:rPr>
              <a:t>equally</a:t>
            </a:r>
          </a:p>
          <a:p>
            <a:pPr>
              <a:buClrTx/>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 pro-active commitment </a:t>
            </a:r>
            <a:r>
              <a:rPr lang="en-GB" sz="2100" b="1" dirty="0">
                <a:solidFill>
                  <a:schemeClr val="accent1"/>
                </a:solidFill>
                <a:latin typeface="Arial" panose="020B0604020202020204" pitchFamily="34" charset="0"/>
                <a:cs typeface="Arial" panose="020B0604020202020204" pitchFamily="34" charset="0"/>
              </a:rPr>
              <a:t>of all to achieve the vision</a:t>
            </a:r>
          </a:p>
          <a:p>
            <a:pPr marL="0" indent="0">
              <a:buNone/>
            </a:pPr>
            <a:endParaRPr lang="en-GB" sz="1600" dirty="0"/>
          </a:p>
          <a:p>
            <a:pPr marL="0" indent="0">
              <a:buNone/>
            </a:pPr>
            <a:endParaRPr lang="en-GB" sz="20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06" t="20619" r="25000" b="58763"/>
          <a:stretch/>
        </p:blipFill>
        <p:spPr bwMode="auto">
          <a:xfrm>
            <a:off x="4067944" y="116632"/>
            <a:ext cx="4797341" cy="11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283474">
            <a:off x="2917014" y="1025075"/>
            <a:ext cx="1152128" cy="1825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smtClean="0">
                <a:latin typeface="Arial" panose="020B0604020202020204" pitchFamily="34" charset="0"/>
                <a:cs typeface="Arial" panose="020B0604020202020204" pitchFamily="34" charset="0"/>
              </a:rPr>
              <a:t>Collaboration</a:t>
            </a:r>
            <a:endParaRPr lang="en-GB" sz="1600" dirty="0">
              <a:latin typeface="Arial" panose="020B0604020202020204" pitchFamily="34" charset="0"/>
              <a:cs typeface="Arial" panose="020B0604020202020204" pitchFamily="34" charset="0"/>
            </a:endParaRPr>
          </a:p>
        </p:txBody>
      </p:sp>
      <p:sp>
        <p:nvSpPr>
          <p:cNvPr id="7" name="Down Arrow 6"/>
          <p:cNvSpPr/>
          <p:nvPr/>
        </p:nvSpPr>
        <p:spPr>
          <a:xfrm rot="1201552">
            <a:off x="4463987" y="1266840"/>
            <a:ext cx="1152128" cy="1825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smtClean="0">
                <a:latin typeface="Arial" panose="020B0604020202020204" pitchFamily="34" charset="0"/>
                <a:cs typeface="Arial" panose="020B0604020202020204" pitchFamily="34" charset="0"/>
              </a:rPr>
              <a:t>Collective</a:t>
            </a:r>
            <a:r>
              <a:rPr lang="en-GB" sz="1600" dirty="0" smtClean="0"/>
              <a:t> </a:t>
            </a:r>
            <a:r>
              <a:rPr lang="en-GB" sz="1600" dirty="0" smtClean="0">
                <a:latin typeface="Arial" panose="020B0604020202020204" pitchFamily="34" charset="0"/>
                <a:cs typeface="Arial" panose="020B0604020202020204" pitchFamily="34" charset="0"/>
              </a:rPr>
              <a:t>Responsibility</a:t>
            </a:r>
            <a:endParaRPr lang="en-GB" sz="1600" dirty="0">
              <a:latin typeface="Arial" panose="020B0604020202020204" pitchFamily="34" charset="0"/>
              <a:cs typeface="Arial" panose="020B0604020202020204" pitchFamily="34" charset="0"/>
            </a:endParaRPr>
          </a:p>
        </p:txBody>
      </p:sp>
      <p:sp>
        <p:nvSpPr>
          <p:cNvPr id="8" name="Down Arrow 7"/>
          <p:cNvSpPr/>
          <p:nvPr/>
        </p:nvSpPr>
        <p:spPr>
          <a:xfrm rot="1901678">
            <a:off x="6086564" y="1472595"/>
            <a:ext cx="1152128" cy="1825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smtClean="0">
                <a:latin typeface="Arial" panose="020B0604020202020204" pitchFamily="34" charset="0"/>
                <a:cs typeface="Arial" panose="020B0604020202020204" pitchFamily="34" charset="0"/>
              </a:rPr>
              <a:t>Support</a:t>
            </a:r>
            <a:endParaRPr lang="en-GB" sz="1600" dirty="0">
              <a:latin typeface="Arial" panose="020B0604020202020204" pitchFamily="34" charset="0"/>
              <a:cs typeface="Arial" panose="020B0604020202020204" pitchFamily="34" charset="0"/>
            </a:endParaRPr>
          </a:p>
        </p:txBody>
      </p:sp>
      <p:sp>
        <p:nvSpPr>
          <p:cNvPr id="9" name="Down Arrow 8"/>
          <p:cNvSpPr/>
          <p:nvPr/>
        </p:nvSpPr>
        <p:spPr>
          <a:xfrm rot="2350757">
            <a:off x="7266172" y="2219611"/>
            <a:ext cx="1152128" cy="1825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smtClean="0">
                <a:latin typeface="Arial" panose="020B0604020202020204" pitchFamily="34" charset="0"/>
                <a:cs typeface="Arial" panose="020B0604020202020204" pitchFamily="34" charset="0"/>
              </a:rPr>
              <a:t>Challenge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140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19672" y="476672"/>
            <a:ext cx="5832648" cy="5616624"/>
            <a:chOff x="0" y="0"/>
            <a:chExt cx="3866833" cy="3634740"/>
          </a:xfrm>
        </p:grpSpPr>
        <p:grpSp>
          <p:nvGrpSpPr>
            <p:cNvPr id="5" name="Group 4"/>
            <p:cNvGrpSpPr/>
            <p:nvPr/>
          </p:nvGrpSpPr>
          <p:grpSpPr>
            <a:xfrm rot="10800000">
              <a:off x="681317" y="2832847"/>
              <a:ext cx="2700000" cy="291147"/>
              <a:chOff x="0" y="0"/>
              <a:chExt cx="2700000" cy="291147"/>
            </a:xfrm>
          </p:grpSpPr>
          <p:cxnSp>
            <p:nvCxnSpPr>
              <p:cNvPr id="31" name="Straight Connector 30"/>
              <p:cNvCxnSpPr/>
              <p:nvPr/>
            </p:nvCxnSpPr>
            <p:spPr>
              <a:xfrm>
                <a:off x="1376363" y="0"/>
                <a:ext cx="0" cy="143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763" y="142875"/>
                <a:ext cx="0" cy="143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95575" y="142875"/>
                <a:ext cx="0" cy="143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42875"/>
                <a:ext cx="270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376363" y="147637"/>
                <a:ext cx="0" cy="14351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0" y="0"/>
              <a:ext cx="3866833" cy="3634740"/>
              <a:chOff x="0" y="0"/>
              <a:chExt cx="3866833" cy="3634740"/>
            </a:xfrm>
          </p:grpSpPr>
          <p:sp>
            <p:nvSpPr>
              <p:cNvPr id="7" name="Rectangle 6"/>
              <p:cNvSpPr/>
              <p:nvPr/>
            </p:nvSpPr>
            <p:spPr>
              <a:xfrm>
                <a:off x="1057275" y="0"/>
                <a:ext cx="1808517" cy="322729"/>
              </a:xfrm>
              <a:prstGeom prst="rect">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a:solidFill>
                      <a:srgbClr val="000000"/>
                    </a:solidFill>
                    <a:effectLst/>
                    <a:ea typeface="Calibri"/>
                    <a:cs typeface="Times New Roman"/>
                  </a:rPr>
                  <a:t>Derbyshire County Council</a:t>
                </a:r>
                <a:endParaRPr lang="en-GB" sz="1100">
                  <a:effectLst/>
                  <a:ea typeface="Calibri"/>
                  <a:cs typeface="Times New Roman"/>
                </a:endParaRPr>
              </a:p>
            </p:txBody>
          </p:sp>
          <p:sp>
            <p:nvSpPr>
              <p:cNvPr id="8" name="Rectangle 7"/>
              <p:cNvSpPr/>
              <p:nvPr/>
            </p:nvSpPr>
            <p:spPr>
              <a:xfrm>
                <a:off x="1290638" y="1457325"/>
                <a:ext cx="1407160" cy="510540"/>
              </a:xfrm>
              <a:prstGeom prst="rect">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a:solidFill>
                      <a:srgbClr val="000000"/>
                    </a:solidFill>
                    <a:effectLst/>
                    <a:ea typeface="Calibri"/>
                    <a:cs typeface="Times New Roman"/>
                  </a:rPr>
                  <a:t>Childrens Locality Partnership</a:t>
                </a:r>
                <a:endParaRPr lang="en-GB" sz="1100">
                  <a:effectLst/>
                  <a:ea typeface="Calibri"/>
                  <a:cs typeface="Times New Roman"/>
                </a:endParaRPr>
              </a:p>
            </p:txBody>
          </p:sp>
          <p:sp>
            <p:nvSpPr>
              <p:cNvPr id="9" name="Rectangle 8"/>
              <p:cNvSpPr/>
              <p:nvPr/>
            </p:nvSpPr>
            <p:spPr>
              <a:xfrm>
                <a:off x="2147888" y="628650"/>
                <a:ext cx="1407160" cy="510540"/>
              </a:xfrm>
              <a:prstGeom prst="rect">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100" b="1">
                    <a:solidFill>
                      <a:srgbClr val="000000"/>
                    </a:solidFill>
                    <a:effectLst/>
                    <a:ea typeface="Calibri"/>
                    <a:cs typeface="Times New Roman"/>
                  </a:rPr>
                  <a:t>Derbyshire </a:t>
                </a:r>
                <a:endParaRPr lang="en-GB" sz="1100">
                  <a:effectLst/>
                  <a:ea typeface="Calibri"/>
                  <a:cs typeface="Times New Roman"/>
                </a:endParaRPr>
              </a:p>
              <a:p>
                <a:pPr algn="ctr">
                  <a:lnSpc>
                    <a:spcPct val="115000"/>
                  </a:lnSpc>
                  <a:spcAft>
                    <a:spcPts val="0"/>
                  </a:spcAft>
                </a:pPr>
                <a:r>
                  <a:rPr lang="en-GB" sz="1100" b="1">
                    <a:solidFill>
                      <a:srgbClr val="000000"/>
                    </a:solidFill>
                    <a:effectLst/>
                    <a:ea typeface="Calibri"/>
                    <a:cs typeface="Times New Roman"/>
                  </a:rPr>
                  <a:t>Childrens Trust</a:t>
                </a:r>
                <a:endParaRPr lang="en-GB" sz="1100">
                  <a:effectLst/>
                  <a:ea typeface="Calibri"/>
                  <a:cs typeface="Times New Roman"/>
                </a:endParaRPr>
              </a:p>
            </p:txBody>
          </p:sp>
          <p:sp>
            <p:nvSpPr>
              <p:cNvPr id="10" name="Rectangle 9"/>
              <p:cNvSpPr/>
              <p:nvPr/>
            </p:nvSpPr>
            <p:spPr>
              <a:xfrm>
                <a:off x="400050" y="638175"/>
                <a:ext cx="1407160" cy="509905"/>
              </a:xfrm>
              <a:prstGeom prst="rect">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a:solidFill>
                      <a:srgbClr val="000000"/>
                    </a:solidFill>
                    <a:effectLst/>
                    <a:ea typeface="Calibri"/>
                    <a:cs typeface="Times New Roman"/>
                  </a:rPr>
                  <a:t>Derbyshire Safeguarding Board</a:t>
                </a:r>
                <a:endParaRPr lang="en-GB" sz="1100">
                  <a:effectLst/>
                  <a:ea typeface="Calibri"/>
                  <a:cs typeface="Times New Roman"/>
                </a:endParaRPr>
              </a:p>
            </p:txBody>
          </p:sp>
          <p:grpSp>
            <p:nvGrpSpPr>
              <p:cNvPr id="11" name="Group 10"/>
              <p:cNvGrpSpPr/>
              <p:nvPr/>
            </p:nvGrpSpPr>
            <p:grpSpPr>
              <a:xfrm>
                <a:off x="1109663" y="328612"/>
                <a:ext cx="1743075" cy="295910"/>
                <a:chOff x="0" y="0"/>
                <a:chExt cx="1743075" cy="295910"/>
              </a:xfrm>
            </p:grpSpPr>
            <p:cxnSp>
              <p:nvCxnSpPr>
                <p:cNvPr id="27" name="Straight Connector 26"/>
                <p:cNvCxnSpPr/>
                <p:nvPr/>
              </p:nvCxnSpPr>
              <p:spPr>
                <a:xfrm>
                  <a:off x="852487" y="0"/>
                  <a:ext cx="0" cy="143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152400"/>
                  <a:ext cx="0" cy="143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43075" y="142875"/>
                  <a:ext cx="0" cy="14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147638"/>
                  <a:ext cx="174307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10800000">
                <a:off x="1109663" y="1152525"/>
                <a:ext cx="1743075" cy="295910"/>
                <a:chOff x="0" y="0"/>
                <a:chExt cx="1743075" cy="295910"/>
              </a:xfrm>
            </p:grpSpPr>
            <p:cxnSp>
              <p:nvCxnSpPr>
                <p:cNvPr id="23" name="Straight Connector 22"/>
                <p:cNvCxnSpPr/>
                <p:nvPr/>
              </p:nvCxnSpPr>
              <p:spPr>
                <a:xfrm>
                  <a:off x="852487" y="0"/>
                  <a:ext cx="0" cy="143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152400"/>
                  <a:ext cx="0" cy="143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43075" y="142875"/>
                  <a:ext cx="0" cy="14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147638"/>
                  <a:ext cx="174307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28650" y="1971675"/>
                <a:ext cx="2700000" cy="291147"/>
                <a:chOff x="0" y="0"/>
                <a:chExt cx="2700000" cy="291147"/>
              </a:xfrm>
            </p:grpSpPr>
            <p:cxnSp>
              <p:nvCxnSpPr>
                <p:cNvPr id="18" name="Straight Connector 17"/>
                <p:cNvCxnSpPr/>
                <p:nvPr/>
              </p:nvCxnSpPr>
              <p:spPr>
                <a:xfrm>
                  <a:off x="1376363" y="0"/>
                  <a:ext cx="0" cy="143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63" y="142875"/>
                  <a:ext cx="0" cy="143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95575" y="142875"/>
                  <a:ext cx="0" cy="143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142875"/>
                  <a:ext cx="270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76363" y="147637"/>
                  <a:ext cx="0" cy="143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1381125" y="2266950"/>
                <a:ext cx="1261745" cy="556895"/>
              </a:xfrm>
              <a:prstGeom prst="rect">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a:solidFill>
                      <a:srgbClr val="000000"/>
                    </a:solidFill>
                    <a:effectLst/>
                    <a:ea typeface="Calibri"/>
                    <a:cs typeface="Times New Roman"/>
                  </a:rPr>
                  <a:t>Clay Cross, Tibshelf, South Normanton Early Help Cluster</a:t>
                </a:r>
                <a:endParaRPr lang="en-GB" sz="1100">
                  <a:effectLst/>
                  <a:ea typeface="Calibri"/>
                  <a:cs typeface="Times New Roman"/>
                </a:endParaRPr>
              </a:p>
            </p:txBody>
          </p:sp>
          <p:sp>
            <p:nvSpPr>
              <p:cNvPr id="15" name="Rectangle 14"/>
              <p:cNvSpPr/>
              <p:nvPr/>
            </p:nvSpPr>
            <p:spPr>
              <a:xfrm>
                <a:off x="2767013" y="2266950"/>
                <a:ext cx="1099820" cy="556895"/>
              </a:xfrm>
              <a:prstGeom prst="rect">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a:solidFill>
                      <a:srgbClr val="000000"/>
                    </a:solidFill>
                    <a:effectLst/>
                    <a:ea typeface="Calibri"/>
                    <a:cs typeface="Times New Roman"/>
                  </a:rPr>
                  <a:t>Eckington, Dronfield Early Help Cluster</a:t>
                </a:r>
                <a:endParaRPr lang="en-GB" sz="1100">
                  <a:effectLst/>
                  <a:ea typeface="Calibri"/>
                  <a:cs typeface="Times New Roman"/>
                </a:endParaRPr>
              </a:p>
            </p:txBody>
          </p:sp>
          <p:sp>
            <p:nvSpPr>
              <p:cNvPr id="16" name="Rectangle 15"/>
              <p:cNvSpPr/>
              <p:nvPr/>
            </p:nvSpPr>
            <p:spPr>
              <a:xfrm>
                <a:off x="0" y="2266950"/>
                <a:ext cx="1261745" cy="556895"/>
              </a:xfrm>
              <a:prstGeom prst="rect">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600"/>
                  </a:spcAft>
                </a:pPr>
                <a:r>
                  <a:rPr lang="en-GB" sz="1000" b="1">
                    <a:solidFill>
                      <a:srgbClr val="000000"/>
                    </a:solidFill>
                    <a:effectLst/>
                    <a:ea typeface="Calibri"/>
                    <a:cs typeface="Times New Roman"/>
                  </a:rPr>
                  <a:t>Bolsover, Shirebrook, Clowne Early Help Cluster</a:t>
                </a:r>
                <a:endParaRPr lang="en-GB" sz="1100">
                  <a:effectLst/>
                  <a:ea typeface="Calibri"/>
                  <a:cs typeface="Times New Roman"/>
                </a:endParaRPr>
              </a:p>
            </p:txBody>
          </p:sp>
          <p:sp>
            <p:nvSpPr>
              <p:cNvPr id="17" name="Rectangle 16"/>
              <p:cNvSpPr/>
              <p:nvPr/>
            </p:nvSpPr>
            <p:spPr>
              <a:xfrm>
                <a:off x="866775" y="3124200"/>
                <a:ext cx="2271712" cy="510540"/>
              </a:xfrm>
              <a:prstGeom prst="rect">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a:solidFill>
                      <a:srgbClr val="000000"/>
                    </a:solidFill>
                    <a:effectLst/>
                    <a:ea typeface="Calibri"/>
                    <a:cs typeface="Times New Roman"/>
                  </a:rPr>
                  <a:t>6 MAT Teams; 5 Social Care Teams; Schools, Other Partnerships</a:t>
                </a:r>
                <a:endParaRPr lang="en-GB" sz="1100">
                  <a:effectLst/>
                  <a:ea typeface="Calibri"/>
                  <a:cs typeface="Times New Roman"/>
                </a:endParaRPr>
              </a:p>
            </p:txBody>
          </p:sp>
        </p:grpSp>
      </p:gr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355632"/>
            <a:ext cx="1214628" cy="1699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41" y="5183869"/>
            <a:ext cx="1990187" cy="1421746"/>
          </a:xfrm>
          <a:prstGeom prst="rect">
            <a:avLst/>
          </a:prstGeom>
        </p:spPr>
      </p:pic>
      <p:sp>
        <p:nvSpPr>
          <p:cNvPr id="2" name="TextBox 1"/>
          <p:cNvSpPr txBox="1"/>
          <p:nvPr/>
        </p:nvSpPr>
        <p:spPr>
          <a:xfrm>
            <a:off x="493887" y="326084"/>
            <a:ext cx="2251570"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Understanding the plan…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1114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939319"/>
            <a:ext cx="7704856" cy="646331"/>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A seat around the table</a:t>
            </a:r>
          </a:p>
          <a:p>
            <a:pPr algn="ctr"/>
            <a:r>
              <a:rPr lang="en-GB" dirty="0" smtClean="0">
                <a:latin typeface="Arial" panose="020B0604020202020204" pitchFamily="34" charset="0"/>
                <a:cs typeface="Arial" panose="020B0604020202020204" pitchFamily="34" charset="0"/>
              </a:rPr>
              <a:t>North East and Bolsover District Locality Partnership</a:t>
            </a:r>
            <a:endParaRPr lang="en-GB" dirty="0">
              <a:latin typeface="Arial" panose="020B0604020202020204" pitchFamily="34" charset="0"/>
              <a:cs typeface="Arial" panose="020B0604020202020204" pitchFamily="34" charset="0"/>
            </a:endParaRPr>
          </a:p>
        </p:txBody>
      </p:sp>
      <p:sp>
        <p:nvSpPr>
          <p:cNvPr id="6" name="TextBox 5"/>
          <p:cNvSpPr txBox="1"/>
          <p:nvPr/>
        </p:nvSpPr>
        <p:spPr>
          <a:xfrm>
            <a:off x="413315" y="6168186"/>
            <a:ext cx="8424936"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There are lots of people who attend and there is always someone new at the table. </a:t>
            </a:r>
            <a:endParaRPr lang="en-GB" sz="1600" dirty="0">
              <a:latin typeface="Arial" panose="020B0604020202020204" pitchFamily="34" charset="0"/>
              <a:cs typeface="Arial" panose="020B0604020202020204" pitchFamily="34" charset="0"/>
            </a:endParaRPr>
          </a:p>
        </p:txBody>
      </p:sp>
      <p:sp>
        <p:nvSpPr>
          <p:cNvPr id="7" name="Right Arrow 6"/>
          <p:cNvSpPr/>
          <p:nvPr/>
        </p:nvSpPr>
        <p:spPr>
          <a:xfrm rot="19158396">
            <a:off x="532079" y="4676072"/>
            <a:ext cx="2016224" cy="134434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100" dirty="0" smtClean="0"/>
              <a:t>Some services we had worked with before, but most services were new to us.</a:t>
            </a:r>
            <a:endParaRPr lang="en-GB" sz="1100" dirty="0"/>
          </a:p>
        </p:txBody>
      </p:sp>
      <p:sp>
        <p:nvSpPr>
          <p:cNvPr id="10" name="Right Arrow 9"/>
          <p:cNvSpPr/>
          <p:nvPr/>
        </p:nvSpPr>
        <p:spPr>
          <a:xfrm rot="19158396">
            <a:off x="3052449" y="4699457"/>
            <a:ext cx="2016224" cy="134434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50" dirty="0" smtClean="0"/>
              <a:t>We were eager to share our work and find out about the work of new services</a:t>
            </a:r>
            <a:endParaRPr lang="en-GB" sz="1050" dirty="0"/>
          </a:p>
        </p:txBody>
      </p:sp>
      <p:sp>
        <p:nvSpPr>
          <p:cNvPr id="11" name="Right Arrow 10"/>
          <p:cNvSpPr/>
          <p:nvPr/>
        </p:nvSpPr>
        <p:spPr>
          <a:xfrm rot="19158396">
            <a:off x="5572820" y="4713214"/>
            <a:ext cx="2016224" cy="13443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dirty="0" smtClean="0"/>
              <a:t>Shared agenda for improving services for families </a:t>
            </a:r>
            <a:endParaRPr lang="en-GB" sz="1100" dirty="0"/>
          </a:p>
        </p:txBody>
      </p:sp>
      <p:pic>
        <p:nvPicPr>
          <p:cNvPr id="9" name="Picture 8" descr="C:\Users\A2701921\Downloads\5.PNG"/>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7571"/>
            <a:ext cx="7817004" cy="858521"/>
          </a:xfrm>
          <a:prstGeom prst="rect">
            <a:avLst/>
          </a:prstGeom>
          <a:noFill/>
          <a:ln>
            <a:noFill/>
          </a:ln>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500" t="48248" r="6830" b="15463"/>
          <a:stretch/>
        </p:blipFill>
        <p:spPr bwMode="auto">
          <a:xfrm>
            <a:off x="168780" y="1268760"/>
            <a:ext cx="864095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214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2701921\Downloads\5.PNG"/>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817004" cy="858521"/>
          </a:xfrm>
          <a:prstGeom prst="rect">
            <a:avLst/>
          </a:prstGeom>
          <a:noFill/>
          <a:ln>
            <a:noFill/>
          </a:ln>
        </p:spPr>
      </p:pic>
      <p:sp>
        <p:nvSpPr>
          <p:cNvPr id="3" name="Rectangle 2"/>
          <p:cNvSpPr/>
          <p:nvPr/>
        </p:nvSpPr>
        <p:spPr>
          <a:xfrm>
            <a:off x="683568" y="1772816"/>
            <a:ext cx="6912768" cy="2554545"/>
          </a:xfrm>
          <a:prstGeom prst="rect">
            <a:avLst/>
          </a:prstGeom>
        </p:spPr>
        <p:txBody>
          <a:bodyPr wrap="square">
            <a:spAutoFit/>
          </a:bodyPr>
          <a:lstStyle/>
          <a:p>
            <a:r>
              <a:rPr lang="en-GB" sz="1600" b="1" dirty="0" smtClean="0">
                <a:latin typeface="Arial" panose="020B0604020202020204" pitchFamily="34" charset="0"/>
                <a:cs typeface="Arial" panose="020B0604020202020204" pitchFamily="34" charset="0"/>
              </a:rPr>
              <a:t>Ambitious </a:t>
            </a:r>
            <a:r>
              <a:rPr lang="en-GB" sz="1600" b="1" dirty="0">
                <a:latin typeface="Arial" panose="020B0604020202020204" pitchFamily="34" charset="0"/>
                <a:cs typeface="Arial" panose="020B0604020202020204" pitchFamily="34" charset="0"/>
              </a:rPr>
              <a:t>start…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Our ambition was to ensure that children within our Locality: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Have the best possible start to life.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Are ready for school and able to learn.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Have aspiration and are able to reach their potential.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Are protected from harm.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Grow up in households free from domestic violence, neglect or abuse.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Are emotionally resilient and have access to early support where there is evidence of emerging mental health needs.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Develop healthy </a:t>
            </a:r>
            <a:r>
              <a:rPr lang="en-GB" sz="1600" dirty="0" smtClean="0">
                <a:latin typeface="Arial" panose="020B0604020202020204" pitchFamily="34" charset="0"/>
                <a:cs typeface="Arial" panose="020B0604020202020204" pitchFamily="34" charset="0"/>
              </a:rPr>
              <a:t>relationships</a:t>
            </a:r>
            <a:endParaRPr lang="en-GB" sz="1600" dirty="0">
              <a:latin typeface="Arial" panose="020B0604020202020204" pitchFamily="34" charset="0"/>
              <a:cs typeface="Arial" panose="020B0604020202020204" pitchFamily="34" charset="0"/>
            </a:endParaRPr>
          </a:p>
        </p:txBody>
      </p:sp>
      <p:sp>
        <p:nvSpPr>
          <p:cNvPr id="7" name="TextBox 6"/>
          <p:cNvSpPr txBox="1"/>
          <p:nvPr/>
        </p:nvSpPr>
        <p:spPr>
          <a:xfrm>
            <a:off x="539552" y="4509120"/>
            <a:ext cx="7920880" cy="184665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600" b="1" dirty="0" smtClean="0">
                <a:latin typeface="Arial" panose="020B0604020202020204" pitchFamily="34" charset="0"/>
                <a:cs typeface="Arial" panose="020B0604020202020204" pitchFamily="34" charset="0"/>
              </a:rPr>
              <a:t>Topics covered:</a:t>
            </a:r>
          </a:p>
          <a:p>
            <a:pPr marL="285750" indent="-285750">
              <a:buFont typeface="Arial" pitchFamily="34" charset="0"/>
              <a:buChar char="•"/>
            </a:pPr>
            <a:r>
              <a:rPr lang="en-GB" sz="1600" dirty="0" smtClean="0">
                <a:latin typeface="Arial" panose="020B0604020202020204" pitchFamily="34" charset="0"/>
                <a:cs typeface="Arial" panose="020B0604020202020204" pitchFamily="34" charset="0"/>
              </a:rPr>
              <a:t>Domestic Violence</a:t>
            </a:r>
          </a:p>
          <a:p>
            <a:pPr marL="285750" indent="-285750">
              <a:buFont typeface="Arial" pitchFamily="34" charset="0"/>
              <a:buChar char="•"/>
            </a:pPr>
            <a:r>
              <a:rPr lang="en-GB" sz="1600" dirty="0" smtClean="0">
                <a:latin typeface="Arial" panose="020B0604020202020204" pitchFamily="34" charset="0"/>
                <a:cs typeface="Arial" panose="020B0604020202020204" pitchFamily="34" charset="0"/>
              </a:rPr>
              <a:t>CSE and Cyber Crime</a:t>
            </a:r>
          </a:p>
          <a:p>
            <a:pPr marL="285750" indent="-285750">
              <a:buFont typeface="Arial" pitchFamily="34" charset="0"/>
              <a:buChar char="•"/>
            </a:pPr>
            <a:r>
              <a:rPr lang="en-GB" sz="1600" dirty="0" smtClean="0">
                <a:latin typeface="Arial" panose="020B0604020202020204" pitchFamily="34" charset="0"/>
                <a:cs typeface="Arial" panose="020B0604020202020204" pitchFamily="34" charset="0"/>
              </a:rPr>
              <a:t>Early Help</a:t>
            </a:r>
          </a:p>
          <a:p>
            <a:pPr marL="285750" indent="-285750">
              <a:buFont typeface="Arial" pitchFamily="34" charset="0"/>
              <a:buChar char="•"/>
            </a:pPr>
            <a:r>
              <a:rPr lang="en-GB" sz="1600" dirty="0" smtClean="0">
                <a:latin typeface="Arial" panose="020B0604020202020204" pitchFamily="34" charset="0"/>
                <a:cs typeface="Arial" panose="020B0604020202020204" pitchFamily="34" charset="0"/>
              </a:rPr>
              <a:t>Emotional Well being</a:t>
            </a:r>
          </a:p>
          <a:p>
            <a:pPr marL="285750" indent="-285750">
              <a:buFont typeface="Arial" pitchFamily="34" charset="0"/>
              <a:buChar char="•"/>
            </a:pPr>
            <a:r>
              <a:rPr lang="en-GB" sz="1600" dirty="0" smtClean="0">
                <a:latin typeface="Arial" panose="020B0604020202020204" pitchFamily="34" charset="0"/>
                <a:cs typeface="Arial" panose="020B0604020202020204" pitchFamily="34" charset="0"/>
              </a:rPr>
              <a:t>School Readiness</a:t>
            </a:r>
          </a:p>
          <a:p>
            <a:pPr marL="285750" indent="-285750">
              <a:buFont typeface="Arial" pitchFamily="34" charset="0"/>
              <a:buChar char="•"/>
            </a:pPr>
            <a:r>
              <a:rPr lang="en-GB" sz="1600" dirty="0" smtClean="0">
                <a:latin typeface="Arial" panose="020B0604020202020204" pitchFamily="34" charset="0"/>
                <a:cs typeface="Arial" panose="020B0604020202020204" pitchFamily="34" charset="0"/>
              </a:rPr>
              <a:t>NEET/Workless Families</a:t>
            </a:r>
            <a:endParaRPr lang="en-GB" sz="1600" dirty="0">
              <a:latin typeface="Arial" panose="020B0604020202020204" pitchFamily="34" charset="0"/>
              <a:cs typeface="Arial" panose="020B0604020202020204" pitchFamily="34" charset="0"/>
            </a:endParaRPr>
          </a:p>
        </p:txBody>
      </p:sp>
      <p:sp>
        <p:nvSpPr>
          <p:cNvPr id="8" name="Left Arrow 7"/>
          <p:cNvSpPr/>
          <p:nvPr/>
        </p:nvSpPr>
        <p:spPr>
          <a:xfrm>
            <a:off x="3275856" y="4514470"/>
            <a:ext cx="5184576" cy="1846659"/>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98060" y="1556792"/>
            <a:ext cx="1404665" cy="1003516"/>
          </a:xfrm>
          <a:prstGeom prst="rect">
            <a:avLst/>
          </a:prstGeom>
        </p:spPr>
      </p:pic>
    </p:spTree>
    <p:extLst>
      <p:ext uri="{BB962C8B-B14F-4D97-AF65-F5344CB8AC3E}">
        <p14:creationId xmlns:p14="http://schemas.microsoft.com/office/powerpoint/2010/main" val="283584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2701921\Downloads\5.PNG"/>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817004" cy="858521"/>
          </a:xfrm>
          <a:prstGeom prst="rect">
            <a:avLst/>
          </a:prstGeom>
          <a:noFill/>
          <a:ln>
            <a:noFill/>
          </a:ln>
        </p:spPr>
      </p:pic>
      <p:sp>
        <p:nvSpPr>
          <p:cNvPr id="3" name="Rectangle 2"/>
          <p:cNvSpPr/>
          <p:nvPr/>
        </p:nvSpPr>
        <p:spPr>
          <a:xfrm>
            <a:off x="683568" y="1313505"/>
            <a:ext cx="7704856" cy="646331"/>
          </a:xfrm>
          <a:prstGeom prst="rect">
            <a:avLst/>
          </a:prstGeom>
        </p:spPr>
        <p:txBody>
          <a:bodyPr wrap="square">
            <a:spAutoFit/>
          </a:bodyPr>
          <a:lstStyle/>
          <a:p>
            <a:pPr algn="ctr"/>
            <a:r>
              <a:rPr lang="en-GB" b="1" dirty="0">
                <a:latin typeface="Arial" panose="020B0604020202020204" pitchFamily="34" charset="0"/>
                <a:cs typeface="Arial" panose="020B0604020202020204" pitchFamily="34" charset="0"/>
              </a:rPr>
              <a:t>Bolsover Infant and Nursery School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Where little people learn to dream big</a:t>
            </a:r>
            <a:r>
              <a:rPr lang="en-GB" b="1" dirty="0" smtClean="0">
                <a:latin typeface="Arial" panose="020B0604020202020204" pitchFamily="34" charset="0"/>
                <a:cs typeface="Arial" panose="020B0604020202020204" pitchFamily="34" charset="0"/>
              </a:rPr>
              <a:t>!</a:t>
            </a:r>
            <a:endParaRPr lang="en-GB" b="1" dirty="0">
              <a:latin typeface="Arial" panose="020B0604020202020204" pitchFamily="34" charset="0"/>
              <a:cs typeface="Arial" panose="020B0604020202020204" pitchFamily="34"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t="14616" r="16722"/>
          <a:stretch>
            <a:fillRect/>
          </a:stretch>
        </p:blipFill>
        <p:spPr bwMode="auto">
          <a:xfrm>
            <a:off x="6732240" y="1959836"/>
            <a:ext cx="728835" cy="9776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075" y="1507769"/>
            <a:ext cx="1584176" cy="66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83568" y="2204420"/>
            <a:ext cx="7200800" cy="4278094"/>
          </a:xfrm>
          <a:prstGeom prst="rect">
            <a:avLst/>
          </a:prstGeom>
        </p:spPr>
        <p:txBody>
          <a:bodyPr wrap="square">
            <a:spAutoFit/>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The impact of the </a:t>
            </a:r>
            <a:r>
              <a:rPr lang="en-GB" sz="1700" dirty="0" smtClean="0">
                <a:latin typeface="Arial" panose="020B0604020202020204" pitchFamily="34" charset="0"/>
                <a:cs typeface="Arial" panose="020B0604020202020204" pitchFamily="34" charset="0"/>
              </a:rPr>
              <a:t>Locality Partnership </a:t>
            </a:r>
            <a:r>
              <a:rPr lang="en-GB" sz="1700" dirty="0">
                <a:latin typeface="Arial" panose="020B0604020202020204" pitchFamily="34" charset="0"/>
                <a:cs typeface="Arial" panose="020B0604020202020204" pitchFamily="34" charset="0"/>
              </a:rPr>
              <a:t>in our school:</a:t>
            </a:r>
          </a:p>
          <a:p>
            <a:pPr marL="285750" indent="-285750">
              <a:buFont typeface="Arial" panose="020B0604020202020204" pitchFamily="34" charset="0"/>
              <a:buChar char="•"/>
            </a:pPr>
            <a:r>
              <a:rPr lang="en-GB" sz="1700" dirty="0" smtClean="0">
                <a:latin typeface="Arial" panose="020B0604020202020204" pitchFamily="34" charset="0"/>
                <a:cs typeface="Arial" panose="020B0604020202020204" pitchFamily="34" charset="0"/>
              </a:rPr>
              <a:t>Two </a:t>
            </a:r>
            <a:r>
              <a:rPr lang="en-GB" sz="1700" dirty="0">
                <a:latin typeface="Arial" panose="020B0604020202020204" pitchFamily="34" charset="0"/>
                <a:cs typeface="Arial" panose="020B0604020202020204" pitchFamily="34" charset="0"/>
              </a:rPr>
              <a:t>rounds of Incredible Years</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Support for Mumming and Dadding About</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Safeguarding Newsletter</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Better links with locality services and local schools outside of the cluster</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Time to focus on the ‘Early Help’ agenda</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MAT links</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Mental Health audit – links with the secondary school</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Understanding of the data – Mental health support, Exclusions, Home school, House fires </a:t>
            </a:r>
            <a:r>
              <a:rPr lang="en-GB" sz="1700" dirty="0" err="1">
                <a:latin typeface="Arial" panose="020B0604020202020204" pitchFamily="34" charset="0"/>
                <a:cs typeface="Arial" panose="020B0604020202020204" pitchFamily="34" charset="0"/>
              </a:rPr>
              <a:t>etc</a:t>
            </a:r>
            <a:endParaRPr lang="en-GB"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Understanding around ‘Troubled Families’ agenda</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Training – CAMH’s Specialist Community Advisor</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Graded </a:t>
            </a:r>
            <a:r>
              <a:rPr lang="en-GB" sz="1700" dirty="0" smtClean="0">
                <a:latin typeface="Arial" panose="020B0604020202020204" pitchFamily="34" charset="0"/>
                <a:cs typeface="Arial" panose="020B0604020202020204" pitchFamily="34" charset="0"/>
              </a:rPr>
              <a:t>Care Profile </a:t>
            </a:r>
            <a:r>
              <a:rPr lang="en-GB" sz="1700" dirty="0">
                <a:latin typeface="Arial" panose="020B0604020202020204" pitchFamily="34" charset="0"/>
                <a:cs typeface="Arial" panose="020B0604020202020204" pitchFamily="34" charset="0"/>
              </a:rPr>
              <a:t>– MAT and Social Care</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School readiness work – 2 year old assessments</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Mental Health and Well-Being Focus</a:t>
            </a:r>
          </a:p>
        </p:txBody>
      </p:sp>
    </p:spTree>
    <p:extLst>
      <p:ext uri="{BB962C8B-B14F-4D97-AF65-F5344CB8AC3E}">
        <p14:creationId xmlns:p14="http://schemas.microsoft.com/office/powerpoint/2010/main" val="34432614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TM01790492[[fn=Sketchbook]]</Template>
  <TotalTime>475</TotalTime>
  <Words>1265</Words>
  <Application>Microsoft Office PowerPoint</Application>
  <PresentationFormat>On-screen Show (4:3)</PresentationFormat>
  <Paragraphs>178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Bradley Hand ITC TT-Bold</vt:lpstr>
      <vt:lpstr>Calibri</vt:lpstr>
      <vt:lpstr>Cambria</vt:lpstr>
      <vt:lpstr>Rage Italic</vt:lpstr>
      <vt:lpstr>Times New Roman</vt:lpstr>
      <vt:lpstr>Sketchbook</vt:lpstr>
      <vt:lpstr>PowerPoint Presentation</vt:lpstr>
      <vt:lpstr>   Positive Locality Partnership Working  - an Education Perspective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we get in right! Case Study…</vt:lpstr>
      <vt:lpstr>PowerPoint Presentation</vt:lpstr>
    </vt:vector>
  </TitlesOfParts>
  <Company>Any Authorised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Locality Partnership Working with an Education Perspective</dc:title>
  <dc:creator>Fiona Cowan</dc:creator>
  <cp:lastModifiedBy>Lisa Ashcroft (Childrens Services)</cp:lastModifiedBy>
  <cp:revision>40</cp:revision>
  <cp:lastPrinted>2018-07-02T14:59:26Z</cp:lastPrinted>
  <dcterms:created xsi:type="dcterms:W3CDTF">2018-06-29T13:25:07Z</dcterms:created>
  <dcterms:modified xsi:type="dcterms:W3CDTF">2018-07-02T15:48:30Z</dcterms:modified>
</cp:coreProperties>
</file>