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338" r:id="rId3"/>
    <p:sldId id="339" r:id="rId4"/>
    <p:sldId id="340" r:id="rId5"/>
    <p:sldId id="336" r:id="rId6"/>
    <p:sldId id="337"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Buxton (Commissioning Communities and Policy)" initials="LB(CaP" lastIdx="1" clrIdx="0">
    <p:extLst>
      <p:ext uri="{19B8F6BF-5375-455C-9EA6-DF929625EA0E}">
        <p15:presenceInfo xmlns:p15="http://schemas.microsoft.com/office/powerpoint/2012/main" userId="S-1-5-21-1177238915-1409082233-725345543-669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2" autoAdjust="0"/>
    <p:restoredTop sz="94660"/>
  </p:normalViewPr>
  <p:slideViewPr>
    <p:cSldViewPr snapToGrid="0">
      <p:cViewPr varScale="1">
        <p:scale>
          <a:sx n="79" d="100"/>
          <a:sy n="79" d="100"/>
        </p:scale>
        <p:origin x="126" y="750"/>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593F3FB-3D28-47BD-818A-6339D84664DF}" type="datetimeFigureOut">
              <a:rPr lang="en-GB" smtClean="0"/>
              <a:t>26/09/2019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A32F307-DBA1-43B1-B6EA-0B5470E82FA4}" type="slidenum">
              <a:rPr lang="en-GB" smtClean="0"/>
              <a:t>‹#›</a:t>
            </a:fld>
            <a:endParaRPr lang="en-GB"/>
          </a:p>
        </p:txBody>
      </p:sp>
    </p:spTree>
    <p:extLst>
      <p:ext uri="{BB962C8B-B14F-4D97-AF65-F5344CB8AC3E}">
        <p14:creationId xmlns:p14="http://schemas.microsoft.com/office/powerpoint/2010/main" val="129275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A32F307-DBA1-43B1-B6EA-0B5470E82FA4}" type="slidenum">
              <a:rPr lang="en-GB" smtClean="0"/>
              <a:t>1</a:t>
            </a:fld>
            <a:endParaRPr lang="en-GB" dirty="0"/>
          </a:p>
        </p:txBody>
      </p:sp>
    </p:spTree>
    <p:extLst>
      <p:ext uri="{BB962C8B-B14F-4D97-AF65-F5344CB8AC3E}">
        <p14:creationId xmlns:p14="http://schemas.microsoft.com/office/powerpoint/2010/main" val="1968723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file://localhost/Volumes/Customer/Derbyshire%20County%20Council/DCC%20New%20Branding%20PPPs/JPEGS/v4/Derbyshire%20CC%20PPT%20Purple%20v43.jpg" TargetMode="Externa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2A9715-3941-443E-832E-1047239E918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904534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2A9715-3941-443E-832E-1047239E918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335549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2A9715-3941-443E-832E-1047239E918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1586475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 No Lines">
    <p:spTree>
      <p:nvGrpSpPr>
        <p:cNvPr id="1" name=""/>
        <p:cNvGrpSpPr/>
        <p:nvPr/>
      </p:nvGrpSpPr>
      <p:grpSpPr>
        <a:xfrm>
          <a:off x="0" y="0"/>
          <a:ext cx="0" cy="0"/>
          <a:chOff x="0" y="0"/>
          <a:chExt cx="0" cy="0"/>
        </a:xfrm>
      </p:grpSpPr>
      <p:pic>
        <p:nvPicPr>
          <p:cNvPr id="5" name="Derbyshire CC PPT Purple v33.jpg"/>
          <p:cNvPicPr>
            <a:picLocks noChangeAspect="1"/>
          </p:cNvPicPr>
          <p:nvPr userDrawn="1"/>
        </p:nvPicPr>
        <p:blipFill>
          <a:blip r:embed="rId2" r:link="rId3" cstate="print">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Title 1"/>
          <p:cNvSpPr>
            <a:spLocks noGrp="1"/>
          </p:cNvSpPr>
          <p:nvPr>
            <p:ph type="title"/>
          </p:nvPr>
        </p:nvSpPr>
        <p:spPr>
          <a:xfrm>
            <a:off x="609600" y="274638"/>
            <a:ext cx="6519333" cy="1143000"/>
          </a:xfrm>
        </p:spPr>
        <p:txBody>
          <a:bodyPr/>
          <a:lstStyle>
            <a:lvl1pPr>
              <a:defRPr>
                <a:solidFill>
                  <a:srgbClr val="943D91"/>
                </a:solidFill>
              </a:defRPr>
            </a:lvl1pPr>
          </a:lstStyle>
          <a:p>
            <a:r>
              <a:rPr lang="en-GB" dirty="0" smtClean="0"/>
              <a:t>Click to edit Master title style</a:t>
            </a:r>
            <a:endParaRPr lang="en-US" dirty="0"/>
          </a:p>
        </p:txBody>
      </p:sp>
      <p:sp>
        <p:nvSpPr>
          <p:cNvPr id="4" name="Content Placeholder 2"/>
          <p:cNvSpPr>
            <a:spLocks noGrp="1"/>
          </p:cNvSpPr>
          <p:nvPr>
            <p:ph idx="1"/>
          </p:nvPr>
        </p:nvSpPr>
        <p:spPr>
          <a:xfrm>
            <a:off x="609600" y="1600201"/>
            <a:ext cx="10972800" cy="4787899"/>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405792184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2A9715-3941-443E-832E-1047239E918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270827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A9715-3941-443E-832E-1047239E918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296287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2A9715-3941-443E-832E-1047239E9189}"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140131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2A9715-3941-443E-832E-1047239E9189}" type="datetimeFigureOut">
              <a:rPr lang="en-GB" smtClean="0"/>
              <a:t>26/09/2019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2493731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2A9715-3941-443E-832E-1047239E9189}" type="datetimeFigureOut">
              <a:rPr lang="en-GB" smtClean="0"/>
              <a:t>26/09/2019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2887599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A9715-3941-443E-832E-1047239E9189}" type="datetimeFigureOut">
              <a:rPr lang="en-GB" smtClean="0"/>
              <a:t>26/09/2019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1382367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2A9715-3941-443E-832E-1047239E9189}"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155542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2A9715-3941-443E-832E-1047239E9189}"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4CA4D2-4C56-4B32-A3CF-DECA434D3243}" type="slidenum">
              <a:rPr lang="en-GB" smtClean="0"/>
              <a:t>‹#›</a:t>
            </a:fld>
            <a:endParaRPr lang="en-GB"/>
          </a:p>
        </p:txBody>
      </p:sp>
    </p:spTree>
    <p:extLst>
      <p:ext uri="{BB962C8B-B14F-4D97-AF65-F5344CB8AC3E}">
        <p14:creationId xmlns:p14="http://schemas.microsoft.com/office/powerpoint/2010/main" val="3036567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A9715-3941-443E-832E-1047239E9189}" type="datetimeFigureOut">
              <a:rPr lang="en-GB" smtClean="0"/>
              <a:t>26/09/2019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CA4D2-4C56-4B32-A3CF-DECA434D3243}" type="slidenum">
              <a:rPr lang="en-GB" smtClean="0"/>
              <a:t>‹#›</a:t>
            </a:fld>
            <a:endParaRPr lang="en-GB"/>
          </a:p>
        </p:txBody>
      </p:sp>
    </p:spTree>
    <p:extLst>
      <p:ext uri="{BB962C8B-B14F-4D97-AF65-F5344CB8AC3E}">
        <p14:creationId xmlns:p14="http://schemas.microsoft.com/office/powerpoint/2010/main" val="382831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GB" sz="3600" dirty="0" smtClean="0">
              <a:solidFill>
                <a:srgbClr val="660066"/>
              </a:solidFill>
            </a:endParaRPr>
          </a:p>
          <a:p>
            <a:pPr marL="0" indent="0" algn="ctr">
              <a:buNone/>
            </a:pPr>
            <a:endParaRPr lang="en-GB" sz="6600" b="1" dirty="0" smtClean="0">
              <a:solidFill>
                <a:srgbClr val="660066"/>
              </a:solidFill>
            </a:endParaRPr>
          </a:p>
        </p:txBody>
      </p:sp>
      <p:sp>
        <p:nvSpPr>
          <p:cNvPr id="2" name="TextBox 1"/>
          <p:cNvSpPr txBox="1"/>
          <p:nvPr/>
        </p:nvSpPr>
        <p:spPr>
          <a:xfrm>
            <a:off x="1719072" y="1804416"/>
            <a:ext cx="9083040" cy="2308324"/>
          </a:xfrm>
          <a:prstGeom prst="rect">
            <a:avLst/>
          </a:prstGeom>
          <a:noFill/>
        </p:spPr>
        <p:txBody>
          <a:bodyPr wrap="square" rtlCol="0">
            <a:spAutoFit/>
          </a:bodyPr>
          <a:lstStyle/>
          <a:p>
            <a:r>
              <a:rPr lang="en-GB" sz="4800" dirty="0" smtClean="0">
                <a:solidFill>
                  <a:srgbClr val="000000"/>
                </a:solidFill>
              </a:rPr>
              <a:t>Amber Valley: An example of Contextual Safeguarding and a  Partnership Response </a:t>
            </a:r>
            <a:endParaRPr lang="en-GB" sz="4800" dirty="0">
              <a:solidFill>
                <a:srgbClr val="000000"/>
              </a:solidFill>
            </a:endParaRPr>
          </a:p>
        </p:txBody>
      </p:sp>
    </p:spTree>
    <p:extLst>
      <p:ext uri="{BB962C8B-B14F-4D97-AF65-F5344CB8AC3E}">
        <p14:creationId xmlns:p14="http://schemas.microsoft.com/office/powerpoint/2010/main" val="3177019411"/>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 for the Provision.</a:t>
            </a:r>
            <a:endParaRPr lang="en-GB" dirty="0"/>
          </a:p>
        </p:txBody>
      </p:sp>
      <p:sp>
        <p:nvSpPr>
          <p:cNvPr id="3" name="Content Placeholder 2"/>
          <p:cNvSpPr>
            <a:spLocks noGrp="1"/>
          </p:cNvSpPr>
          <p:nvPr>
            <p:ph idx="1"/>
          </p:nvPr>
        </p:nvSpPr>
        <p:spPr/>
        <p:txBody>
          <a:bodyPr/>
          <a:lstStyle/>
          <a:p>
            <a:r>
              <a:rPr lang="en-GB" dirty="0" smtClean="0"/>
              <a:t>Representatives from Children’s Services, Police, Education, Community Groups, Community Safety Partnership and Loscoe and Codnor Town Council held an urgent meeting in January 2019 to discuss what was perceived as an escalating concern in the community.</a:t>
            </a:r>
          </a:p>
          <a:p>
            <a:r>
              <a:rPr lang="en-GB" dirty="0" smtClean="0"/>
              <a:t> There was an increase in the number of reported incidents to Police and on Social Media about the behaviour of Young People, which involved their being disconnected from services; no longer influenced by their families; and at risk of ASB, offending, the use of alcohol and drugs, gang-related violence, peer-on-peer abuse, etc.</a:t>
            </a:r>
          </a:p>
          <a:p>
            <a:r>
              <a:rPr lang="en-GB" dirty="0" smtClean="0"/>
              <a:t>There were also reports that adults were threatening violence to young people </a:t>
            </a:r>
            <a:r>
              <a:rPr lang="en-GB" smtClean="0"/>
              <a:t>to manage young </a:t>
            </a:r>
            <a:r>
              <a:rPr lang="en-GB" dirty="0" smtClean="0"/>
              <a:t>people’s behaviour.</a:t>
            </a:r>
            <a:endParaRPr lang="en-GB" dirty="0"/>
          </a:p>
        </p:txBody>
      </p:sp>
    </p:spTree>
    <p:extLst>
      <p:ext uri="{BB962C8B-B14F-4D97-AF65-F5344CB8AC3E}">
        <p14:creationId xmlns:p14="http://schemas.microsoft.com/office/powerpoint/2010/main" val="1804862000"/>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Partnership Response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 range of initiatives to engage young people in meaningful activities, de-escalate the evolving concern and restore community confidence in accessing public areas (parks and towns centres) without fear of crime</a:t>
            </a:r>
          </a:p>
          <a:p>
            <a:r>
              <a:rPr lang="en-GB" dirty="0" smtClean="0"/>
              <a:t>Development of Urban Club – targeting young people </a:t>
            </a:r>
          </a:p>
          <a:p>
            <a:r>
              <a:rPr lang="en-GB" dirty="0" smtClean="0"/>
              <a:t>Rebuilding effective/trusting relationships with young people – provision support by Police/Children’s Services and voluntary</a:t>
            </a:r>
          </a:p>
          <a:p>
            <a:r>
              <a:rPr lang="en-GB" dirty="0" smtClean="0"/>
              <a:t>Targeted Detached Outreach Provision – signposting to Urban Provision</a:t>
            </a:r>
          </a:p>
          <a:p>
            <a:r>
              <a:rPr lang="en-GB" dirty="0" smtClean="0"/>
              <a:t>Linking Vulnerable Young People/groups – into Children at Risk of Exploitation Panels – promoting intelligence –mapping and appropriate safeguarding responses from Early Help and Social Care</a:t>
            </a:r>
          </a:p>
          <a:p>
            <a:r>
              <a:rPr lang="en-GB" dirty="0" smtClean="0"/>
              <a:t>Deploying the resources of Amber Valley Locality Children Partnership -  Reporting back to the partnership and establishing Safe Public Areas as Priority 1.</a:t>
            </a:r>
          </a:p>
          <a:p>
            <a:endParaRPr lang="en-GB" dirty="0"/>
          </a:p>
        </p:txBody>
      </p:sp>
    </p:spTree>
    <p:extLst>
      <p:ext uri="{BB962C8B-B14F-4D97-AF65-F5344CB8AC3E}">
        <p14:creationId xmlns:p14="http://schemas.microsoft.com/office/powerpoint/2010/main" val="209781862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Locality Children Partnership</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Partnership was able to respond quickly to an escalating concern</a:t>
            </a:r>
          </a:p>
          <a:p>
            <a:r>
              <a:rPr lang="en-GB" dirty="0" smtClean="0"/>
              <a:t>Existing resources such as Children’s Services/Police/Education and Voluntary Groups were deployed within a bespoke arrangement in addressing the concerns raised and the use of CRE Panels ensured an appropriate safeguarding response as outlined.</a:t>
            </a:r>
          </a:p>
          <a:p>
            <a:r>
              <a:rPr lang="en-GB" dirty="0" smtClean="0"/>
              <a:t>The LCP establish Safe Public Areas as the Number 1 Priority 2019/20 as outlined within the Partnership Plan.</a:t>
            </a:r>
          </a:p>
          <a:p>
            <a:r>
              <a:rPr lang="en-GB" dirty="0" smtClean="0"/>
              <a:t>Sharing a common objective across the partnership aims to ensure a commitment across the partnership in the deployment of resources and evaluation</a:t>
            </a:r>
          </a:p>
          <a:p>
            <a:r>
              <a:rPr lang="en-GB" dirty="0" smtClean="0"/>
              <a:t>The LCP Priority of Safe Public Areas – was in response to an escalation of a concern and also from a range of qualitative findings from young people and local agencies which considered this to be a significant priority for the area.</a:t>
            </a:r>
          </a:p>
          <a:p>
            <a:endParaRPr lang="en-GB" dirty="0"/>
          </a:p>
        </p:txBody>
      </p:sp>
    </p:spTree>
    <p:extLst>
      <p:ext uri="{BB962C8B-B14F-4D97-AF65-F5344CB8AC3E}">
        <p14:creationId xmlns:p14="http://schemas.microsoft.com/office/powerpoint/2010/main" val="3581607770"/>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Amber Valley Urban Club</a:t>
            </a:r>
            <a:endParaRPr lang="en-GB" dirty="0"/>
          </a:p>
        </p:txBody>
      </p:sp>
      <p:sp>
        <p:nvSpPr>
          <p:cNvPr id="3" name="Content Placeholder 2"/>
          <p:cNvSpPr>
            <a:spLocks noGrp="1"/>
          </p:cNvSpPr>
          <p:nvPr>
            <p:ph idx="1"/>
          </p:nvPr>
        </p:nvSpPr>
        <p:spPr/>
        <p:txBody>
          <a:bodyPr/>
          <a:lstStyle/>
          <a:p>
            <a:r>
              <a:rPr lang="en-GB" dirty="0" smtClean="0"/>
              <a:t>Up to 30 Young People aged 9 to 19 access a provision provided by Loscoe and Condor Town Council and Amber Valley Borough Council</a:t>
            </a:r>
          </a:p>
          <a:p>
            <a:r>
              <a:rPr lang="en-GB" dirty="0" smtClean="0"/>
              <a:t>The provision is staffed by Derbyshire Police/Children’s Services and Voluntary Groups – Heanor Vision and the Blend.</a:t>
            </a:r>
          </a:p>
          <a:p>
            <a:r>
              <a:rPr lang="en-GB" dirty="0" smtClean="0"/>
              <a:t>Young People take up a range of activities – within and external to the provision which aim to equip young people to remain safe, in school, their neighbourhood and amongst their peers.</a:t>
            </a:r>
          </a:p>
          <a:p>
            <a:r>
              <a:rPr lang="en-GB" dirty="0" smtClean="0"/>
              <a:t>Resources  - including food items are provided by local business, large and small who support the initiative.</a:t>
            </a:r>
            <a:endParaRPr lang="en-GB" dirty="0"/>
          </a:p>
        </p:txBody>
      </p:sp>
    </p:spTree>
    <p:extLst>
      <p:ext uri="{BB962C8B-B14F-4D97-AF65-F5344CB8AC3E}">
        <p14:creationId xmlns:p14="http://schemas.microsoft.com/office/powerpoint/2010/main" val="4094436456"/>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endParaRPr lang="en-GB" dirty="0"/>
          </a:p>
        </p:txBody>
      </p:sp>
      <p:pic>
        <p:nvPicPr>
          <p:cNvPr id="4" name="Picture 3" descr="C:\Users\A2722473\Desktop\Capture 1.PNG"/>
          <p:cNvPicPr/>
          <p:nvPr/>
        </p:nvPicPr>
        <p:blipFill>
          <a:blip r:embed="rId2">
            <a:extLst>
              <a:ext uri="{28A0092B-C50C-407E-A947-70E740481C1C}">
                <a14:useLocalDpi xmlns:a14="http://schemas.microsoft.com/office/drawing/2010/main" val="0"/>
              </a:ext>
            </a:extLst>
          </a:blip>
          <a:srcRect/>
          <a:stretch>
            <a:fillRect/>
          </a:stretch>
        </p:blipFill>
        <p:spPr bwMode="auto">
          <a:xfrm>
            <a:off x="920823" y="1600201"/>
            <a:ext cx="3184431" cy="4092512"/>
          </a:xfrm>
          <a:prstGeom prst="rect">
            <a:avLst/>
          </a:prstGeom>
          <a:noFill/>
          <a:ln>
            <a:noFill/>
          </a:ln>
        </p:spPr>
      </p:pic>
      <p:pic>
        <p:nvPicPr>
          <p:cNvPr id="5" name="Picture 4"/>
          <p:cNvPicPr/>
          <p:nvPr/>
        </p:nvPicPr>
        <p:blipFill>
          <a:blip r:embed="rId3"/>
          <a:stretch>
            <a:fillRect/>
          </a:stretch>
        </p:blipFill>
        <p:spPr>
          <a:xfrm>
            <a:off x="4318941" y="1600201"/>
            <a:ext cx="3264483" cy="4067525"/>
          </a:xfrm>
          <a:prstGeom prst="rect">
            <a:avLst/>
          </a:prstGeom>
        </p:spPr>
      </p:pic>
      <p:pic>
        <p:nvPicPr>
          <p:cNvPr id="6" name="Picture 5" descr="C:\Users\A2722473\Desktop\Capture 2.PNG"/>
          <p:cNvPicPr/>
          <p:nvPr/>
        </p:nvPicPr>
        <p:blipFill>
          <a:blip r:embed="rId4">
            <a:extLst>
              <a:ext uri="{28A0092B-C50C-407E-A947-70E740481C1C}">
                <a14:useLocalDpi xmlns:a14="http://schemas.microsoft.com/office/drawing/2010/main" val="0"/>
              </a:ext>
            </a:extLst>
          </a:blip>
          <a:srcRect/>
          <a:stretch>
            <a:fillRect/>
          </a:stretch>
        </p:blipFill>
        <p:spPr bwMode="auto">
          <a:xfrm>
            <a:off x="8002564" y="1611536"/>
            <a:ext cx="2982428" cy="4069842"/>
          </a:xfrm>
          <a:prstGeom prst="rect">
            <a:avLst/>
          </a:prstGeom>
          <a:noFill/>
          <a:ln>
            <a:noFill/>
          </a:ln>
        </p:spPr>
      </p:pic>
    </p:spTree>
    <p:extLst>
      <p:ext uri="{BB962C8B-B14F-4D97-AF65-F5344CB8AC3E}">
        <p14:creationId xmlns:p14="http://schemas.microsoft.com/office/powerpoint/2010/main" val="427608188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2212</TotalTime>
  <Words>489</Words>
  <Application>Microsoft Office PowerPoint</Application>
  <PresentationFormat>Widescreen</PresentationFormat>
  <Paragraphs>24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Reason for the Provision.</vt:lpstr>
      <vt:lpstr>Partnership Response</vt:lpstr>
      <vt:lpstr>Locality Children Partnership</vt:lpstr>
      <vt:lpstr>Amber Valley Urban Club</vt:lpstr>
      <vt:lpstr>PowerPoint Presentation</vt:lpstr>
    </vt:vector>
  </TitlesOfParts>
  <Company>Derbyshire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Maureen Evans (Childrens Services)</dc:creator>
  <cp:lastModifiedBy>David Beris (Childrens Services)</cp:lastModifiedBy>
  <cp:revision>103</cp:revision>
  <cp:lastPrinted>2019-04-11T15:10:14Z</cp:lastPrinted>
  <dcterms:created xsi:type="dcterms:W3CDTF">2019-01-17T21:48:24Z</dcterms:created>
  <dcterms:modified xsi:type="dcterms:W3CDTF">2019-09-26T14:52:22Z</dcterms:modified>
</cp:coreProperties>
</file>