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257" r:id="rId3"/>
    <p:sldId id="258" r:id="rId4"/>
    <p:sldId id="260" r:id="rId5"/>
    <p:sldId id="263" r:id="rId6"/>
    <p:sldId id="262" r:id="rId7"/>
    <p:sldId id="261" r:id="rId8"/>
    <p:sldId id="264" r:id="rId9"/>
    <p:sldId id="267" r:id="rId10"/>
    <p:sldId id="266" r:id="rId11"/>
    <p:sldId id="265" r:id="rId12"/>
    <p:sldId id="269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0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89F7E-0C30-48B8-B225-FB8708FDCB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58C0968-025F-459A-8228-923F1EAE01A5}">
      <dgm:prSet phldrT="[Text]"/>
      <dgm:spPr/>
      <dgm:t>
        <a:bodyPr/>
        <a:lstStyle/>
        <a:p>
          <a:r>
            <a:rPr lang="en-GB" dirty="0" smtClean="0"/>
            <a:t>Mobile/targeted youth work and School transition work. (2012)</a:t>
          </a:r>
          <a:endParaRPr lang="en-GB" dirty="0"/>
        </a:p>
      </dgm:t>
    </dgm:pt>
    <dgm:pt modelId="{2B90FCA4-B3B9-4CB2-987F-204AF92892BE}" type="parTrans" cxnId="{E9CDEF9C-516F-41FD-8E82-7C369E2CF45D}">
      <dgm:prSet/>
      <dgm:spPr/>
      <dgm:t>
        <a:bodyPr/>
        <a:lstStyle/>
        <a:p>
          <a:endParaRPr lang="en-GB"/>
        </a:p>
      </dgm:t>
    </dgm:pt>
    <dgm:pt modelId="{71A6D633-E7EE-457B-9ED6-8F8557D5BE86}" type="sibTrans" cxnId="{E9CDEF9C-516F-41FD-8E82-7C369E2CF45D}">
      <dgm:prSet/>
      <dgm:spPr/>
      <dgm:t>
        <a:bodyPr/>
        <a:lstStyle/>
        <a:p>
          <a:endParaRPr lang="en-GB"/>
        </a:p>
      </dgm:t>
    </dgm:pt>
    <dgm:pt modelId="{0B501494-1EDB-4C07-8EF4-C280052344BE}">
      <dgm:prSet phldrT="[Text]"/>
      <dgm:spPr/>
      <dgm:t>
        <a:bodyPr/>
        <a:lstStyle/>
        <a:p>
          <a:r>
            <a:rPr lang="en-GB" dirty="0" smtClean="0"/>
            <a:t>Children’s centre services (2013)</a:t>
          </a:r>
          <a:endParaRPr lang="en-GB" dirty="0"/>
        </a:p>
      </dgm:t>
    </dgm:pt>
    <dgm:pt modelId="{952CCE6D-3800-4B46-9092-BA5080B18815}" type="parTrans" cxnId="{79B108D1-E665-43D6-9489-185CA6D3EE0F}">
      <dgm:prSet/>
      <dgm:spPr/>
      <dgm:t>
        <a:bodyPr/>
        <a:lstStyle/>
        <a:p>
          <a:endParaRPr lang="en-GB"/>
        </a:p>
      </dgm:t>
    </dgm:pt>
    <dgm:pt modelId="{C784BC35-22DE-4539-9295-C11A529E1510}" type="sibTrans" cxnId="{79B108D1-E665-43D6-9489-185CA6D3EE0F}">
      <dgm:prSet/>
      <dgm:spPr/>
      <dgm:t>
        <a:bodyPr/>
        <a:lstStyle/>
        <a:p>
          <a:endParaRPr lang="en-GB"/>
        </a:p>
      </dgm:t>
    </dgm:pt>
    <dgm:pt modelId="{582B7F76-5DCD-4BF5-876E-42AB183ED98A}">
      <dgm:prSet phldrT="[Text]"/>
      <dgm:spPr/>
      <dgm:t>
        <a:bodyPr/>
        <a:lstStyle/>
        <a:p>
          <a:r>
            <a:rPr lang="en-GB" dirty="0" smtClean="0"/>
            <a:t>Keeping it real (CSE risk reduction group) (2014)</a:t>
          </a:r>
          <a:endParaRPr lang="en-GB" dirty="0"/>
        </a:p>
      </dgm:t>
    </dgm:pt>
    <dgm:pt modelId="{78684CCF-E48E-4B8F-A74C-F10B150CAE65}" type="parTrans" cxnId="{5E2ED119-A02A-4DCB-AAE2-643585250EB8}">
      <dgm:prSet/>
      <dgm:spPr/>
      <dgm:t>
        <a:bodyPr/>
        <a:lstStyle/>
        <a:p>
          <a:endParaRPr lang="en-GB"/>
        </a:p>
      </dgm:t>
    </dgm:pt>
    <dgm:pt modelId="{FFA5E541-8232-46F2-9FD6-E5D43AB5E8E6}" type="sibTrans" cxnId="{5E2ED119-A02A-4DCB-AAE2-643585250EB8}">
      <dgm:prSet/>
      <dgm:spPr/>
      <dgm:t>
        <a:bodyPr/>
        <a:lstStyle/>
        <a:p>
          <a:endParaRPr lang="en-GB"/>
        </a:p>
      </dgm:t>
    </dgm:pt>
    <dgm:pt modelId="{379EB72A-15D6-4454-A71A-E424BCDC6BD1}">
      <dgm:prSet phldrT="[Text]"/>
      <dgm:spPr/>
      <dgm:t>
        <a:bodyPr/>
        <a:lstStyle/>
        <a:p>
          <a:r>
            <a:rPr lang="en-GB" dirty="0" smtClean="0"/>
            <a:t>Health visitor (2017)</a:t>
          </a:r>
          <a:endParaRPr lang="en-GB" dirty="0"/>
        </a:p>
      </dgm:t>
    </dgm:pt>
    <dgm:pt modelId="{9DA3EDD0-7EA3-43D0-9E06-926AA0F5FC5C}" type="parTrans" cxnId="{21BA84C1-30E0-4B99-93E9-363C3BF51206}">
      <dgm:prSet/>
      <dgm:spPr/>
      <dgm:t>
        <a:bodyPr/>
        <a:lstStyle/>
        <a:p>
          <a:endParaRPr lang="en-GB"/>
        </a:p>
      </dgm:t>
    </dgm:pt>
    <dgm:pt modelId="{6D19A3A1-D59B-4E45-894F-6A7D61D11165}" type="sibTrans" cxnId="{21BA84C1-30E0-4B99-93E9-363C3BF51206}">
      <dgm:prSet/>
      <dgm:spPr/>
      <dgm:t>
        <a:bodyPr/>
        <a:lstStyle/>
        <a:p>
          <a:endParaRPr lang="en-GB"/>
        </a:p>
      </dgm:t>
    </dgm:pt>
    <dgm:pt modelId="{7852F34F-D0FB-48B2-9FF7-9DEE04AD7A09}">
      <dgm:prSet phldrT="[Text]"/>
      <dgm:spPr/>
      <dgm:t>
        <a:bodyPr/>
        <a:lstStyle/>
        <a:p>
          <a:r>
            <a:rPr lang="en-GB" dirty="0" smtClean="0"/>
            <a:t>MAT family resource worker (2016)</a:t>
          </a:r>
          <a:endParaRPr lang="en-GB" dirty="0"/>
        </a:p>
      </dgm:t>
    </dgm:pt>
    <dgm:pt modelId="{F8C18E33-A205-4150-BE42-5D03FC9C9211}" type="parTrans" cxnId="{6A3BEFAB-E39D-4E96-9CBA-772368084C18}">
      <dgm:prSet/>
      <dgm:spPr/>
      <dgm:t>
        <a:bodyPr/>
        <a:lstStyle/>
        <a:p>
          <a:endParaRPr lang="en-GB"/>
        </a:p>
      </dgm:t>
    </dgm:pt>
    <dgm:pt modelId="{3D0360E3-F8CB-4F90-8E94-2A19A8EBB3D9}" type="sibTrans" cxnId="{6A3BEFAB-E39D-4E96-9CBA-772368084C18}">
      <dgm:prSet/>
      <dgm:spPr/>
      <dgm:t>
        <a:bodyPr/>
        <a:lstStyle/>
        <a:p>
          <a:endParaRPr lang="en-GB"/>
        </a:p>
      </dgm:t>
    </dgm:pt>
    <dgm:pt modelId="{B4BEF880-AFD1-40BD-B37B-B3D8844D587B}" type="pres">
      <dgm:prSet presAssocID="{C3D89F7E-0C30-48B8-B225-FB8708FDCB96}" presName="CompostProcess" presStyleCnt="0">
        <dgm:presLayoutVars>
          <dgm:dir/>
          <dgm:resizeHandles val="exact"/>
        </dgm:presLayoutVars>
      </dgm:prSet>
      <dgm:spPr/>
    </dgm:pt>
    <dgm:pt modelId="{8B055A1D-3578-4FE2-A933-C9ABBA609DA0}" type="pres">
      <dgm:prSet presAssocID="{C3D89F7E-0C30-48B8-B225-FB8708FDCB96}" presName="arrow" presStyleLbl="bgShp" presStyleIdx="0" presStyleCnt="1"/>
      <dgm:spPr/>
    </dgm:pt>
    <dgm:pt modelId="{7CA578F2-E7F1-4D0F-AEE6-B281801C77BC}" type="pres">
      <dgm:prSet presAssocID="{C3D89F7E-0C30-48B8-B225-FB8708FDCB96}" presName="linearProcess" presStyleCnt="0"/>
      <dgm:spPr/>
    </dgm:pt>
    <dgm:pt modelId="{6F6F85CF-631F-428B-8AF4-1A5DF8226C29}" type="pres">
      <dgm:prSet presAssocID="{D58C0968-025F-459A-8228-923F1EAE01A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3975F1-E8CC-4F69-BCEB-4448E21D77A1}" type="pres">
      <dgm:prSet presAssocID="{71A6D633-E7EE-457B-9ED6-8F8557D5BE86}" presName="sibTrans" presStyleCnt="0"/>
      <dgm:spPr/>
    </dgm:pt>
    <dgm:pt modelId="{06716387-AA07-4B2A-A394-A6FC11A12D38}" type="pres">
      <dgm:prSet presAssocID="{0B501494-1EDB-4C07-8EF4-C280052344B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D8359-080C-4B17-B687-517443C468A7}" type="pres">
      <dgm:prSet presAssocID="{C784BC35-22DE-4539-9295-C11A529E1510}" presName="sibTrans" presStyleCnt="0"/>
      <dgm:spPr/>
    </dgm:pt>
    <dgm:pt modelId="{2A627757-6450-4385-BAA5-8731B1C65C04}" type="pres">
      <dgm:prSet presAssocID="{582B7F76-5DCD-4BF5-876E-42AB183ED98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F27730-EBDF-4317-ABF9-A3EE0CEDA69C}" type="pres">
      <dgm:prSet presAssocID="{FFA5E541-8232-46F2-9FD6-E5D43AB5E8E6}" presName="sibTrans" presStyleCnt="0"/>
      <dgm:spPr/>
    </dgm:pt>
    <dgm:pt modelId="{A7C241E7-8255-4556-8DE9-FEA4BB93D67F}" type="pres">
      <dgm:prSet presAssocID="{7852F34F-D0FB-48B2-9FF7-9DEE04AD7A0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4819F7-D5EA-411B-BCB5-36016C7DA3ED}" type="pres">
      <dgm:prSet presAssocID="{3D0360E3-F8CB-4F90-8E94-2A19A8EBB3D9}" presName="sibTrans" presStyleCnt="0"/>
      <dgm:spPr/>
    </dgm:pt>
    <dgm:pt modelId="{9059E352-F89E-4DD7-BF73-3A376935CE11}" type="pres">
      <dgm:prSet presAssocID="{379EB72A-15D6-4454-A71A-E424BCDC6BD1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6506DF-C716-4F2F-A37C-5408E3BBFCB1}" type="presOf" srcId="{379EB72A-15D6-4454-A71A-E424BCDC6BD1}" destId="{9059E352-F89E-4DD7-BF73-3A376935CE11}" srcOrd="0" destOrd="0" presId="urn:microsoft.com/office/officeart/2005/8/layout/hProcess9"/>
    <dgm:cxn modelId="{0C594107-D27B-4F4C-A951-0931937D132F}" type="presOf" srcId="{D58C0968-025F-459A-8228-923F1EAE01A5}" destId="{6F6F85CF-631F-428B-8AF4-1A5DF8226C29}" srcOrd="0" destOrd="0" presId="urn:microsoft.com/office/officeart/2005/8/layout/hProcess9"/>
    <dgm:cxn modelId="{E9CDEF9C-516F-41FD-8E82-7C369E2CF45D}" srcId="{C3D89F7E-0C30-48B8-B225-FB8708FDCB96}" destId="{D58C0968-025F-459A-8228-923F1EAE01A5}" srcOrd="0" destOrd="0" parTransId="{2B90FCA4-B3B9-4CB2-987F-204AF92892BE}" sibTransId="{71A6D633-E7EE-457B-9ED6-8F8557D5BE86}"/>
    <dgm:cxn modelId="{79B108D1-E665-43D6-9489-185CA6D3EE0F}" srcId="{C3D89F7E-0C30-48B8-B225-FB8708FDCB96}" destId="{0B501494-1EDB-4C07-8EF4-C280052344BE}" srcOrd="1" destOrd="0" parTransId="{952CCE6D-3800-4B46-9092-BA5080B18815}" sibTransId="{C784BC35-22DE-4539-9295-C11A529E1510}"/>
    <dgm:cxn modelId="{CD516E32-142C-4CA5-87E0-BB3D324DE55D}" type="presOf" srcId="{582B7F76-5DCD-4BF5-876E-42AB183ED98A}" destId="{2A627757-6450-4385-BAA5-8731B1C65C04}" srcOrd="0" destOrd="0" presId="urn:microsoft.com/office/officeart/2005/8/layout/hProcess9"/>
    <dgm:cxn modelId="{21BA84C1-30E0-4B99-93E9-363C3BF51206}" srcId="{C3D89F7E-0C30-48B8-B225-FB8708FDCB96}" destId="{379EB72A-15D6-4454-A71A-E424BCDC6BD1}" srcOrd="4" destOrd="0" parTransId="{9DA3EDD0-7EA3-43D0-9E06-926AA0F5FC5C}" sibTransId="{6D19A3A1-D59B-4E45-894F-6A7D61D11165}"/>
    <dgm:cxn modelId="{37098531-F3B0-4034-83D1-EC04BAAB41D8}" type="presOf" srcId="{7852F34F-D0FB-48B2-9FF7-9DEE04AD7A09}" destId="{A7C241E7-8255-4556-8DE9-FEA4BB93D67F}" srcOrd="0" destOrd="0" presId="urn:microsoft.com/office/officeart/2005/8/layout/hProcess9"/>
    <dgm:cxn modelId="{D0E58531-3277-4329-8212-349F72AAB29A}" type="presOf" srcId="{C3D89F7E-0C30-48B8-B225-FB8708FDCB96}" destId="{B4BEF880-AFD1-40BD-B37B-B3D8844D587B}" srcOrd="0" destOrd="0" presId="urn:microsoft.com/office/officeart/2005/8/layout/hProcess9"/>
    <dgm:cxn modelId="{7F987745-C040-4FE5-9FE8-2A2998848891}" type="presOf" srcId="{0B501494-1EDB-4C07-8EF4-C280052344BE}" destId="{06716387-AA07-4B2A-A394-A6FC11A12D38}" srcOrd="0" destOrd="0" presId="urn:microsoft.com/office/officeart/2005/8/layout/hProcess9"/>
    <dgm:cxn modelId="{6A3BEFAB-E39D-4E96-9CBA-772368084C18}" srcId="{C3D89F7E-0C30-48B8-B225-FB8708FDCB96}" destId="{7852F34F-D0FB-48B2-9FF7-9DEE04AD7A09}" srcOrd="3" destOrd="0" parTransId="{F8C18E33-A205-4150-BE42-5D03FC9C9211}" sibTransId="{3D0360E3-F8CB-4F90-8E94-2A19A8EBB3D9}"/>
    <dgm:cxn modelId="{5E2ED119-A02A-4DCB-AAE2-643585250EB8}" srcId="{C3D89F7E-0C30-48B8-B225-FB8708FDCB96}" destId="{582B7F76-5DCD-4BF5-876E-42AB183ED98A}" srcOrd="2" destOrd="0" parTransId="{78684CCF-E48E-4B8F-A74C-F10B150CAE65}" sibTransId="{FFA5E541-8232-46F2-9FD6-E5D43AB5E8E6}"/>
    <dgm:cxn modelId="{A53A1A4D-D71E-4841-BF84-03022703D14A}" type="presParOf" srcId="{B4BEF880-AFD1-40BD-B37B-B3D8844D587B}" destId="{8B055A1D-3578-4FE2-A933-C9ABBA609DA0}" srcOrd="0" destOrd="0" presId="urn:microsoft.com/office/officeart/2005/8/layout/hProcess9"/>
    <dgm:cxn modelId="{4CE4D108-449A-4FF1-B6B5-D8C400E9DA96}" type="presParOf" srcId="{B4BEF880-AFD1-40BD-B37B-B3D8844D587B}" destId="{7CA578F2-E7F1-4D0F-AEE6-B281801C77BC}" srcOrd="1" destOrd="0" presId="urn:microsoft.com/office/officeart/2005/8/layout/hProcess9"/>
    <dgm:cxn modelId="{0FE49701-7D89-4605-92DE-7A8254AA07CE}" type="presParOf" srcId="{7CA578F2-E7F1-4D0F-AEE6-B281801C77BC}" destId="{6F6F85CF-631F-428B-8AF4-1A5DF8226C29}" srcOrd="0" destOrd="0" presId="urn:microsoft.com/office/officeart/2005/8/layout/hProcess9"/>
    <dgm:cxn modelId="{DDBCC2E9-271F-42F1-A39D-A1052C87DC16}" type="presParOf" srcId="{7CA578F2-E7F1-4D0F-AEE6-B281801C77BC}" destId="{B23975F1-E8CC-4F69-BCEB-4448E21D77A1}" srcOrd="1" destOrd="0" presId="urn:microsoft.com/office/officeart/2005/8/layout/hProcess9"/>
    <dgm:cxn modelId="{89CD76D1-EE10-4871-BD78-642D25277777}" type="presParOf" srcId="{7CA578F2-E7F1-4D0F-AEE6-B281801C77BC}" destId="{06716387-AA07-4B2A-A394-A6FC11A12D38}" srcOrd="2" destOrd="0" presId="urn:microsoft.com/office/officeart/2005/8/layout/hProcess9"/>
    <dgm:cxn modelId="{4733655D-85AA-4FD2-BE5D-9B475F7E9D24}" type="presParOf" srcId="{7CA578F2-E7F1-4D0F-AEE6-B281801C77BC}" destId="{57ED8359-080C-4B17-B687-517443C468A7}" srcOrd="3" destOrd="0" presId="urn:microsoft.com/office/officeart/2005/8/layout/hProcess9"/>
    <dgm:cxn modelId="{92626D79-604A-4FC8-9E39-4EE4A8679D98}" type="presParOf" srcId="{7CA578F2-E7F1-4D0F-AEE6-B281801C77BC}" destId="{2A627757-6450-4385-BAA5-8731B1C65C04}" srcOrd="4" destOrd="0" presId="urn:microsoft.com/office/officeart/2005/8/layout/hProcess9"/>
    <dgm:cxn modelId="{91BEA9F4-9E22-42DA-809C-731B1AC65F71}" type="presParOf" srcId="{7CA578F2-E7F1-4D0F-AEE6-B281801C77BC}" destId="{40F27730-EBDF-4317-ABF9-A3EE0CEDA69C}" srcOrd="5" destOrd="0" presId="urn:microsoft.com/office/officeart/2005/8/layout/hProcess9"/>
    <dgm:cxn modelId="{C85E5097-7804-42A0-9146-7D10BA0DBBA9}" type="presParOf" srcId="{7CA578F2-E7F1-4D0F-AEE6-B281801C77BC}" destId="{A7C241E7-8255-4556-8DE9-FEA4BB93D67F}" srcOrd="6" destOrd="0" presId="urn:microsoft.com/office/officeart/2005/8/layout/hProcess9"/>
    <dgm:cxn modelId="{1315C65D-F9EC-433B-A8C4-E6DA6049F066}" type="presParOf" srcId="{7CA578F2-E7F1-4D0F-AEE6-B281801C77BC}" destId="{E64819F7-D5EA-411B-BCB5-36016C7DA3ED}" srcOrd="7" destOrd="0" presId="urn:microsoft.com/office/officeart/2005/8/layout/hProcess9"/>
    <dgm:cxn modelId="{580EE663-DC59-4D4C-9450-D75FAE60AD9C}" type="presParOf" srcId="{7CA578F2-E7F1-4D0F-AEE6-B281801C77BC}" destId="{9059E352-F89E-4DD7-BF73-3A376935CE1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55A1D-3578-4FE2-A933-C9ABBA609DA0}">
      <dsp:nvSpPr>
        <dsp:cNvPr id="0" name=""/>
        <dsp:cNvSpPr/>
      </dsp:nvSpPr>
      <dsp:spPr>
        <a:xfrm>
          <a:off x="788669" y="0"/>
          <a:ext cx="8938260" cy="34606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85CF-631F-428B-8AF4-1A5DF8226C29}">
      <dsp:nvSpPr>
        <dsp:cNvPr id="0" name=""/>
        <dsp:cNvSpPr/>
      </dsp:nvSpPr>
      <dsp:spPr>
        <a:xfrm>
          <a:off x="4621" y="1038197"/>
          <a:ext cx="2020453" cy="138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Mobile/targeted youth work and School transition work. (2012)</a:t>
          </a:r>
          <a:endParaRPr lang="en-GB" sz="1900" kern="1200" dirty="0"/>
        </a:p>
      </dsp:txBody>
      <dsp:txXfrm>
        <a:off x="72195" y="1105771"/>
        <a:ext cx="1885305" cy="1249114"/>
      </dsp:txXfrm>
    </dsp:sp>
    <dsp:sp modelId="{06716387-AA07-4B2A-A394-A6FC11A12D38}">
      <dsp:nvSpPr>
        <dsp:cNvPr id="0" name=""/>
        <dsp:cNvSpPr/>
      </dsp:nvSpPr>
      <dsp:spPr>
        <a:xfrm>
          <a:off x="2126097" y="1038197"/>
          <a:ext cx="2020453" cy="138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Children’s centre services (2013)</a:t>
          </a:r>
          <a:endParaRPr lang="en-GB" sz="1900" kern="1200" dirty="0"/>
        </a:p>
      </dsp:txBody>
      <dsp:txXfrm>
        <a:off x="2193671" y="1105771"/>
        <a:ext cx="1885305" cy="1249114"/>
      </dsp:txXfrm>
    </dsp:sp>
    <dsp:sp modelId="{2A627757-6450-4385-BAA5-8731B1C65C04}">
      <dsp:nvSpPr>
        <dsp:cNvPr id="0" name=""/>
        <dsp:cNvSpPr/>
      </dsp:nvSpPr>
      <dsp:spPr>
        <a:xfrm>
          <a:off x="4247573" y="1038197"/>
          <a:ext cx="2020453" cy="138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Keeping it real (CSE risk reduction group) (2014)</a:t>
          </a:r>
          <a:endParaRPr lang="en-GB" sz="1900" kern="1200" dirty="0"/>
        </a:p>
      </dsp:txBody>
      <dsp:txXfrm>
        <a:off x="4315147" y="1105771"/>
        <a:ext cx="1885305" cy="1249114"/>
      </dsp:txXfrm>
    </dsp:sp>
    <dsp:sp modelId="{A7C241E7-8255-4556-8DE9-FEA4BB93D67F}">
      <dsp:nvSpPr>
        <dsp:cNvPr id="0" name=""/>
        <dsp:cNvSpPr/>
      </dsp:nvSpPr>
      <dsp:spPr>
        <a:xfrm>
          <a:off x="6369049" y="1038197"/>
          <a:ext cx="2020453" cy="138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MAT family resource worker (2016)</a:t>
          </a:r>
          <a:endParaRPr lang="en-GB" sz="1900" kern="1200" dirty="0"/>
        </a:p>
      </dsp:txBody>
      <dsp:txXfrm>
        <a:off x="6436623" y="1105771"/>
        <a:ext cx="1885305" cy="1249114"/>
      </dsp:txXfrm>
    </dsp:sp>
    <dsp:sp modelId="{9059E352-F89E-4DD7-BF73-3A376935CE11}">
      <dsp:nvSpPr>
        <dsp:cNvPr id="0" name=""/>
        <dsp:cNvSpPr/>
      </dsp:nvSpPr>
      <dsp:spPr>
        <a:xfrm>
          <a:off x="8490525" y="1038197"/>
          <a:ext cx="2020453" cy="1384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Health visitor (2017)</a:t>
          </a:r>
          <a:endParaRPr lang="en-GB" sz="1900" kern="1200" dirty="0"/>
        </a:p>
      </dsp:txBody>
      <dsp:txXfrm>
        <a:off x="8558099" y="1105771"/>
        <a:ext cx="1885305" cy="124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BBBD-1541-4392-B5F0-252ECA9F1F80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CE655-BA14-43BD-8A1E-271525747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68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3953"/>
            <a:ext cx="9144000" cy="146601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6" descr="C:\Users\A2701921\Downloads\5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4" y="578223"/>
            <a:ext cx="10206316" cy="123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27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0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98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5360"/>
            <a:ext cx="105156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73505"/>
            <a:ext cx="10515600" cy="3003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8" descr="C:\Users\A2701921\Downloads\5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4" y="338231"/>
            <a:ext cx="10206316" cy="123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07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3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4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6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8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9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5F52-C9AF-4FB5-996D-AB716DE45ED7}" type="datetimeFigureOut">
              <a:rPr lang="en-GB" smtClean="0"/>
              <a:t>02/07/18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1ECF-18B3-4DEC-9F0D-E8B3C6BD0B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0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01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Sophie’s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Family Story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59306"/>
            <a:ext cx="10515600" cy="2317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Roberts- Participation Childrens Rights Officer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Adele Glover- Locality Manager, Amber Valley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0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71" y="51447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Titans Trust/Participation team/Amber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Valley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MAT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Locality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Team Sherwood Pines Bike Ride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" b="1543"/>
          <a:stretch>
            <a:fillRect/>
          </a:stretch>
        </p:blipFill>
        <p:spPr>
          <a:xfrm>
            <a:off x="3339353" y="2085789"/>
            <a:ext cx="54864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5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5360"/>
            <a:ext cx="10515600" cy="95268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Amber Valley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Locality Children’s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047"/>
            <a:ext cx="10515600" cy="3648915"/>
          </a:xfrm>
        </p:spPr>
        <p:txBody>
          <a:bodyPr>
            <a:normAutofit fontScale="92500" lnSpcReduction="20000"/>
          </a:bodyPr>
          <a:lstStyle/>
          <a:p>
            <a:pPr marL="363538" indent="-363538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Service User feedback – ‘You said,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did’ strategy</a:t>
            </a:r>
          </a:p>
          <a:p>
            <a:pPr marL="363538" indent="-363538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family have advised us of areas of improvement that we can work on within our partnership, specifically in respect of skill set for ASD conditions</a:t>
            </a:r>
          </a:p>
          <a:p>
            <a:pPr marL="363538" indent="-363538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Communication across partners impacts directly on the experience of the service user (speed and suitability of response)</a:t>
            </a:r>
          </a:p>
          <a:p>
            <a:pPr marL="363538" indent="-363538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knowing local services and signposting</a:t>
            </a:r>
          </a:p>
          <a:p>
            <a:pPr marL="363538" indent="-363538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Youth voice embedded from the youth forum </a:t>
            </a:r>
          </a:p>
          <a:p>
            <a:pPr marL="363538" indent="-363538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‘Say No to a Straw’</a:t>
            </a:r>
          </a:p>
        </p:txBody>
      </p:sp>
    </p:spTree>
    <p:extLst>
      <p:ext uri="{BB962C8B-B14F-4D97-AF65-F5344CB8AC3E}">
        <p14:creationId xmlns:p14="http://schemas.microsoft.com/office/powerpoint/2010/main" val="401170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44" t="16762" r="42381" b="5659"/>
          <a:stretch/>
        </p:blipFill>
        <p:spPr>
          <a:xfrm>
            <a:off x="3583533" y="248876"/>
            <a:ext cx="4876801" cy="64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16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5283"/>
            <a:ext cx="10515600" cy="37651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would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like to introduce to you a family I have worked with closely for a number of years: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Mum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Evette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Sophie (17)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Jack (14)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Megan (9)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Alex (4)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family has been supported by different services.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would like to share some of their experiences in order to help us better understand the impact of our work and how we can improve.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9642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5361"/>
            <a:ext cx="10515600" cy="99302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Ready Steady Cook 2012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28" y="2294720"/>
            <a:ext cx="2372265" cy="4051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85" y="2294720"/>
            <a:ext cx="2343993" cy="4107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97763" y="2931459"/>
            <a:ext cx="1776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Sophie 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budding chef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age 11)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2271" y="2698132"/>
            <a:ext cx="2026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Tim Roberts – Youth worker (age unknown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(Better than Gregg Wallace at tasting food)</a:t>
            </a:r>
          </a:p>
        </p:txBody>
      </p:sp>
    </p:spTree>
    <p:extLst>
      <p:ext uri="{BB962C8B-B14F-4D97-AF65-F5344CB8AC3E}">
        <p14:creationId xmlns:p14="http://schemas.microsoft.com/office/powerpoint/2010/main" val="9427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137658"/>
              </p:ext>
            </p:extLst>
          </p:nvPr>
        </p:nvGraphicFramePr>
        <p:xfrm>
          <a:off x="838200" y="2716306"/>
          <a:ext cx="10515600" cy="346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87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 -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Youth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Worker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2859"/>
            <a:ext cx="10515600" cy="364415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Youth Worker role was explained several times clearly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 felt listened to and involved in the planning of services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contact numbers for my Youth Worker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The support that I have received has had a positive impact on; my life now, my college/school and feeling safe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“My worker was good at ensuring I was coping and offered as much support as possible”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“I can rely on my worker to help me to make positive changes”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I would rate the overall services that I have received as excellent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94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5361"/>
            <a:ext cx="10515600" cy="6837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 - Childrens Centre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1531"/>
            <a:ext cx="10515600" cy="434339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“Worker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explained their role clearly and explained really well why the team at the </a:t>
            </a: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Children's Centre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have to ask the questions they do</a:t>
            </a: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Worker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started Alex with support for speech and language: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“Worker had some experience with speech and language and could explain how she thought that this language delay was different.”	</a:t>
            </a:r>
            <a:endParaRPr lang="en-GB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Evette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could easily get in touch with her worker:					                     </a:t>
            </a:r>
            <a:endParaRPr lang="en-GB" sz="6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The things that I thought that my worker did that was good were the groups I was directed to and to start the EHCP process</a:t>
            </a: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Could </a:t>
            </a: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the worker have done anything better?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“The information on the range of services available to family on first contact was limited. I only found out what was available as I went along it would have been better to know from the start. This would then have enabled more support to happen more quickly</a:t>
            </a:r>
            <a:r>
              <a:rPr lang="en-GB" sz="6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800" dirty="0">
                <a:latin typeface="Arial" panose="020B0604020202020204" pitchFamily="34" charset="0"/>
                <a:cs typeface="Arial" panose="020B0604020202020204" pitchFamily="34" charset="0"/>
              </a:rPr>
              <a:t>Overall rating of experience of service is excellent.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35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 of SUF-</a:t>
            </a:r>
            <a:b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MAT Family Resource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8729"/>
            <a:ext cx="10515600" cy="39130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The worker explained their role clearly. I felt listened to and involved in the planning of services and support available to me</a:t>
            </a: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This was a very traumatic time for me but support was always at the end of the phone.”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worker understood my thoughts and feelings and what was most important to me: “My worker was concerned for my mental health and well being and supported me through this</a:t>
            </a: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My worker was good at linking support for all of the family i.e. family days youth activities. She even did a tip run with me and helped me to move house. If it hadn’t have been for the support of family resource worker I wouldn’t have been able to cope.”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Could your worker have done anything better 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“Corinna was the best person for the job”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Because I had to move from </a:t>
            </a:r>
            <a:r>
              <a:rPr lang="en-GB" sz="6400" dirty="0" err="1">
                <a:latin typeface="Arial" panose="020B0604020202020204" pitchFamily="34" charset="0"/>
                <a:cs typeface="Arial" panose="020B0604020202020204" pitchFamily="34" charset="0"/>
              </a:rPr>
              <a:t>Belper</a:t>
            </a:r>
            <a:r>
              <a:rPr lang="en-GB" sz="6400" dirty="0">
                <a:latin typeface="Arial" panose="020B0604020202020204" pitchFamily="34" charset="0"/>
                <a:cs typeface="Arial" panose="020B0604020202020204" pitchFamily="34" charset="0"/>
              </a:rPr>
              <a:t> into a different  MAT locality area, continued support had to come from a different team. My support needs are different now. But I think it is important that if you get to know someone and you trust them this makes things easier and you are not starting again.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8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5361"/>
            <a:ext cx="10515600" cy="993028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/>
                <a:cs typeface="Arial"/>
              </a:rPr>
              <a:t>Summary of </a:t>
            </a:r>
            <a:r>
              <a:rPr lang="en-GB" sz="3600" b="1" dirty="0" smtClean="0">
                <a:latin typeface="Arial"/>
                <a:cs typeface="Arial"/>
              </a:rPr>
              <a:t>SUF - Health </a:t>
            </a:r>
            <a:r>
              <a:rPr lang="en-GB" sz="3600" b="1" dirty="0">
                <a:latin typeface="Arial"/>
                <a:cs typeface="Arial"/>
              </a:rPr>
              <a:t>V</a:t>
            </a:r>
            <a:r>
              <a:rPr lang="en-GB" sz="3600" b="1" dirty="0" smtClean="0">
                <a:latin typeface="Arial"/>
                <a:cs typeface="Arial"/>
              </a:rPr>
              <a:t>isitor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0812"/>
            <a:ext cx="10515600" cy="371615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I didn't feel involved in the planning of services or listened to: 					   “I felt that I needed a specialist support worker for autism, but this wasn’t available.”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The worker didn’t understand my thoughts and feelings and what was most important to me: “I felt that the health visitor didn’t fully understand Alex's needs. She didn’t listen to me when I tried to explain this. She tried to get me to do things that Alex wasn’t ready for.”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Could the worker have done anything differently/better?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“Yes, be more understanding.”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I would rate the overall services as satisfactory.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“I am now in support of more appropriate services that meet Alex's needs.”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63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5361"/>
            <a:ext cx="10515600" cy="83789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Actions from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User Feedback Forms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004152"/>
              </p:ext>
            </p:extLst>
          </p:nvPr>
        </p:nvGraphicFramePr>
        <p:xfrm>
          <a:off x="2702859" y="2286001"/>
          <a:ext cx="6656295" cy="44014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18765"/>
                <a:gridCol w="2218765"/>
                <a:gridCol w="2218765"/>
              </a:tblGrid>
              <a:tr h="38205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You said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We did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Outcome</a:t>
                      </a:r>
                      <a:endParaRPr lang="en-GB" sz="1400" dirty="0"/>
                    </a:p>
                  </a:txBody>
                  <a:tcPr/>
                </a:tc>
              </a:tr>
              <a:tr h="141306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It</a:t>
                      </a:r>
                      <a:r>
                        <a:rPr lang="en-GB" sz="1400" baseline="0" dirty="0" smtClean="0"/>
                        <a:t> was hard to start again in another MAT area with a new team.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Review in locality handover process- no longer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automatic. Transition period established </a:t>
                      </a:r>
                      <a:r>
                        <a:rPr lang="en-GB" sz="1400" baseline="0" dirty="0" smtClean="0"/>
                        <a:t>to be</a:t>
                      </a:r>
                      <a:r>
                        <a:rPr lang="en-GB" sz="1400" dirty="0" smtClean="0"/>
                        <a:t> 8 weeks.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Better consistency and less disruption for families. Reduction in the number of times families</a:t>
                      </a:r>
                      <a:r>
                        <a:rPr lang="en-GB" sz="1400" baseline="0" dirty="0" smtClean="0"/>
                        <a:t> have to tell their story. Fewer re-referrals. </a:t>
                      </a:r>
                      <a:endParaRPr lang="en-GB" sz="1400" dirty="0"/>
                    </a:p>
                  </a:txBody>
                  <a:tcPr/>
                </a:tc>
              </a:tr>
              <a:tr h="97344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Some staff had lack of understanding around needs of Autistic children.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Autism training</a:t>
                      </a:r>
                      <a:r>
                        <a:rPr lang="en-GB" sz="1400" baseline="0" dirty="0" smtClean="0"/>
                        <a:t> program delivered across partnership in Amber Valley.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Staff more able to advise and support appropriately.</a:t>
                      </a:r>
                      <a:endParaRPr lang="en-GB" sz="1400" dirty="0"/>
                    </a:p>
                  </a:txBody>
                  <a:tcPr/>
                </a:tc>
              </a:tr>
              <a:tr h="163287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Local partners knowing what service provisions are available to</a:t>
                      </a:r>
                      <a:r>
                        <a:rPr lang="en-GB" sz="1400" baseline="0" dirty="0" smtClean="0"/>
                        <a:t> support families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Patch</a:t>
                      </a:r>
                      <a:r>
                        <a:rPr lang="en-GB" sz="1400" baseline="0" dirty="0" smtClean="0"/>
                        <a:t> based partnership workshops to share information on services and better understand role and responsibility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Staff</a:t>
                      </a:r>
                      <a:r>
                        <a:rPr lang="en-GB" sz="1400" baseline="0" dirty="0" smtClean="0"/>
                        <a:t> more able to signpost families to suitable services and are better able to refer families to services that are suitable to need identified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4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733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Sophie’s Family Story</vt:lpstr>
      <vt:lpstr>Introduction</vt:lpstr>
      <vt:lpstr>Ready Steady Cook 2012</vt:lpstr>
      <vt:lpstr>Services Timeline</vt:lpstr>
      <vt:lpstr>Summary SUF -Youth Worker</vt:lpstr>
      <vt:lpstr>Summary SUF - Childrens Centre</vt:lpstr>
      <vt:lpstr>Summary of SUF- MAT Family Resource Worker</vt:lpstr>
      <vt:lpstr>Summary of SUF - Health Visitor</vt:lpstr>
      <vt:lpstr>Actions from Service User Feedback Forms</vt:lpstr>
      <vt:lpstr>Titans Trust/Participation team/Amber Valley MAT Locality Team Sherwood Pines Bike Ride</vt:lpstr>
      <vt:lpstr>Amber Valley Locality Children’s Partnership</vt:lpstr>
      <vt:lpstr>PowerPoint Presentation</vt:lpstr>
    </vt:vector>
  </TitlesOfParts>
  <Company>Derbyshire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Ashcroft (Childrens Services)</dc:creator>
  <cp:lastModifiedBy>Lisa Ashcroft (Childrens Services)</cp:lastModifiedBy>
  <cp:revision>9</cp:revision>
  <cp:lastPrinted>2018-07-02T13:57:47Z</cp:lastPrinted>
  <dcterms:created xsi:type="dcterms:W3CDTF">2018-07-02T08:49:33Z</dcterms:created>
  <dcterms:modified xsi:type="dcterms:W3CDTF">2018-07-02T13:58:35Z</dcterms:modified>
</cp:coreProperties>
</file>